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2" r:id="rId2"/>
    <p:sldId id="263" r:id="rId3"/>
    <p:sldId id="258" r:id="rId4"/>
    <p:sldId id="301" r:id="rId5"/>
    <p:sldId id="264" r:id="rId6"/>
    <p:sldId id="271" r:id="rId7"/>
    <p:sldId id="260" r:id="rId8"/>
    <p:sldId id="265" r:id="rId9"/>
    <p:sldId id="272" r:id="rId10"/>
    <p:sldId id="274" r:id="rId11"/>
    <p:sldId id="269" r:id="rId12"/>
    <p:sldId id="270" r:id="rId13"/>
    <p:sldId id="281" r:id="rId14"/>
    <p:sldId id="275" r:id="rId15"/>
    <p:sldId id="276" r:id="rId16"/>
    <p:sldId id="277" r:id="rId17"/>
    <p:sldId id="278" r:id="rId18"/>
    <p:sldId id="279" r:id="rId19"/>
    <p:sldId id="289" r:id="rId20"/>
    <p:sldId id="292" r:id="rId21"/>
    <p:sldId id="290" r:id="rId22"/>
    <p:sldId id="293" r:id="rId23"/>
    <p:sldId id="294" r:id="rId24"/>
    <p:sldId id="295" r:id="rId25"/>
    <p:sldId id="299" r:id="rId26"/>
    <p:sldId id="297" r:id="rId27"/>
    <p:sldId id="298" r:id="rId28"/>
    <p:sldId id="300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63" autoAdjust="0"/>
    <p:restoredTop sz="90929"/>
  </p:normalViewPr>
  <p:slideViewPr>
    <p:cSldViewPr>
      <p:cViewPr varScale="1">
        <p:scale>
          <a:sx n="88" d="100"/>
          <a:sy n="88" d="100"/>
        </p:scale>
        <p:origin x="-13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5BFC94-CB3C-47FC-8AD9-A48A90833FA5}" type="doc">
      <dgm:prSet loTypeId="urn:microsoft.com/office/officeart/2005/8/layout/vProcess5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55014A04-FFBB-41D6-B7CA-08FA0D4402EA}">
      <dgm:prSet custT="1"/>
      <dgm:spPr/>
      <dgm:t>
        <a:bodyPr/>
        <a:lstStyle/>
        <a:p>
          <a:r>
            <a:rPr lang="ru-RU" sz="2000" smtClean="0"/>
            <a:t>Систематизировать знания и умения по теме “Процент” и научить применять их в новых условиях</a:t>
          </a:r>
          <a:endParaRPr lang="ru-RU" sz="2000" dirty="0"/>
        </a:p>
      </dgm:t>
    </dgm:pt>
    <dgm:pt modelId="{8ABDEA9C-24B6-4537-A75E-7108D9079B84}" type="parTrans" cxnId="{D1091C00-C27B-4CA1-AEC8-B9502A114E74}">
      <dgm:prSet/>
      <dgm:spPr/>
      <dgm:t>
        <a:bodyPr/>
        <a:lstStyle/>
        <a:p>
          <a:endParaRPr lang="ru-RU"/>
        </a:p>
      </dgm:t>
    </dgm:pt>
    <dgm:pt modelId="{E3E31BE3-F116-4E80-ACCC-34AE8C5D35AC}" type="sibTrans" cxnId="{D1091C00-C27B-4CA1-AEC8-B9502A114E74}">
      <dgm:prSet/>
      <dgm:spPr/>
      <dgm:t>
        <a:bodyPr/>
        <a:lstStyle/>
        <a:p>
          <a:endParaRPr lang="ru-RU"/>
        </a:p>
      </dgm:t>
    </dgm:pt>
    <dgm:pt modelId="{4F22A962-618F-42B5-938E-017248DF30FD}">
      <dgm:prSet custT="1"/>
      <dgm:spPr/>
      <dgm:t>
        <a:bodyPr/>
        <a:lstStyle/>
        <a:p>
          <a:r>
            <a:rPr lang="ru-RU" sz="2000" dirty="0" smtClean="0"/>
            <a:t>Развивать активную познавательную деятельность учащихся, их творческие способности, интерес к математике, </a:t>
          </a:r>
          <a:endParaRPr lang="ru-RU" sz="2000" dirty="0"/>
        </a:p>
      </dgm:t>
    </dgm:pt>
    <dgm:pt modelId="{09F531F8-28F6-4687-BF97-21FF2E51270B}" type="parTrans" cxnId="{FFB5AAC3-14AA-411E-B91F-73D516AA587F}">
      <dgm:prSet/>
      <dgm:spPr/>
      <dgm:t>
        <a:bodyPr/>
        <a:lstStyle/>
        <a:p>
          <a:endParaRPr lang="ru-RU"/>
        </a:p>
      </dgm:t>
    </dgm:pt>
    <dgm:pt modelId="{24D6BD2D-1260-401D-B510-0C13919B4FD7}" type="sibTrans" cxnId="{FFB5AAC3-14AA-411E-B91F-73D516AA587F}">
      <dgm:prSet/>
      <dgm:spPr/>
      <dgm:t>
        <a:bodyPr/>
        <a:lstStyle/>
        <a:p>
          <a:endParaRPr lang="ru-RU"/>
        </a:p>
      </dgm:t>
    </dgm:pt>
    <dgm:pt modelId="{EEB61D08-A8B4-4243-B872-81576980EB84}">
      <dgm:prSet custT="1"/>
      <dgm:spPr/>
      <dgm:t>
        <a:bodyPr/>
        <a:lstStyle/>
        <a:p>
          <a:r>
            <a:rPr lang="ru-RU" sz="2000" dirty="0" smtClean="0"/>
            <a:t>Формировать </a:t>
          </a:r>
          <a:r>
            <a:rPr lang="ru-RU" sz="2000" dirty="0" err="1" smtClean="0"/>
            <a:t>компетентностное</a:t>
          </a:r>
          <a:r>
            <a:rPr lang="ru-RU" sz="2000" dirty="0" smtClean="0"/>
            <a:t> отношение к своему </a:t>
          </a:r>
          <a:r>
            <a:rPr lang="ru-RU" sz="2000" dirty="0" err="1" smtClean="0"/>
            <a:t>здоровью,воспитывать</a:t>
          </a:r>
          <a:r>
            <a:rPr lang="ru-RU" sz="2000" dirty="0" smtClean="0"/>
            <a:t> самостоятельностью.</a:t>
          </a:r>
          <a:endParaRPr lang="ru-RU" sz="2000" dirty="0"/>
        </a:p>
      </dgm:t>
    </dgm:pt>
    <dgm:pt modelId="{A04D3290-55D1-46B2-9E23-C97981C0B69F}" type="parTrans" cxnId="{BA4BED78-D9DE-45B7-B22B-9E238E7C10E4}">
      <dgm:prSet/>
      <dgm:spPr/>
      <dgm:t>
        <a:bodyPr/>
        <a:lstStyle/>
        <a:p>
          <a:endParaRPr lang="ru-RU"/>
        </a:p>
      </dgm:t>
    </dgm:pt>
    <dgm:pt modelId="{C6A0DEFA-82F8-4D6A-8AD5-A86F076E55C0}" type="sibTrans" cxnId="{BA4BED78-D9DE-45B7-B22B-9E238E7C10E4}">
      <dgm:prSet/>
      <dgm:spPr/>
      <dgm:t>
        <a:bodyPr/>
        <a:lstStyle/>
        <a:p>
          <a:endParaRPr lang="ru-RU"/>
        </a:p>
      </dgm:t>
    </dgm:pt>
    <dgm:pt modelId="{541EF090-B621-4DCD-A2B5-86BB29A54DEC}" type="pres">
      <dgm:prSet presAssocID="{955BFC94-CB3C-47FC-8AD9-A48A90833FA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9B4B18-83C9-440F-81C6-B0DCE2524725}" type="pres">
      <dgm:prSet presAssocID="{955BFC94-CB3C-47FC-8AD9-A48A90833FA5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4AEE9D40-4DB7-49BF-9E6D-BEDFAC10497E}" type="pres">
      <dgm:prSet presAssocID="{955BFC94-CB3C-47FC-8AD9-A48A90833FA5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BFFC02-2E88-4A9D-9652-CCCDE044909B}" type="pres">
      <dgm:prSet presAssocID="{955BFC94-CB3C-47FC-8AD9-A48A90833FA5}" presName="ThreeNodes_2" presStyleLbl="node1" presStyleIdx="1" presStyleCnt="3" custLinFactNeighborX="-1009" custLinFactNeighborY="9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C1EAA3-1D5E-4005-99FB-9CC56C64F48C}" type="pres">
      <dgm:prSet presAssocID="{955BFC94-CB3C-47FC-8AD9-A48A90833FA5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C62CD7-3F0C-4B94-8F9E-EA7312EF696E}" type="pres">
      <dgm:prSet presAssocID="{955BFC94-CB3C-47FC-8AD9-A48A90833FA5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A97ADF-89A1-43E7-84C0-B76EB62B9E89}" type="pres">
      <dgm:prSet presAssocID="{955BFC94-CB3C-47FC-8AD9-A48A90833FA5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B4BB3A-8E5D-4ED6-9948-B546D0B92577}" type="pres">
      <dgm:prSet presAssocID="{955BFC94-CB3C-47FC-8AD9-A48A90833FA5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B6B268-9865-4633-912A-B5871038223E}" type="pres">
      <dgm:prSet presAssocID="{955BFC94-CB3C-47FC-8AD9-A48A90833FA5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EE8494-8CA1-4266-8ACD-F2AC4C71C039}" type="pres">
      <dgm:prSet presAssocID="{955BFC94-CB3C-47FC-8AD9-A48A90833FA5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B5AAC3-14AA-411E-B91F-73D516AA587F}" srcId="{955BFC94-CB3C-47FC-8AD9-A48A90833FA5}" destId="{4F22A962-618F-42B5-938E-017248DF30FD}" srcOrd="1" destOrd="0" parTransId="{09F531F8-28F6-4687-BF97-21FF2E51270B}" sibTransId="{24D6BD2D-1260-401D-B510-0C13919B4FD7}"/>
    <dgm:cxn modelId="{9316ECBD-F4D6-415D-BDF6-DFBCA689FF28}" type="presOf" srcId="{E3E31BE3-F116-4E80-ACCC-34AE8C5D35AC}" destId="{3CC62CD7-3F0C-4B94-8F9E-EA7312EF696E}" srcOrd="0" destOrd="0" presId="urn:microsoft.com/office/officeart/2005/8/layout/vProcess5"/>
    <dgm:cxn modelId="{BA4BED78-D9DE-45B7-B22B-9E238E7C10E4}" srcId="{955BFC94-CB3C-47FC-8AD9-A48A90833FA5}" destId="{EEB61D08-A8B4-4243-B872-81576980EB84}" srcOrd="2" destOrd="0" parTransId="{A04D3290-55D1-46B2-9E23-C97981C0B69F}" sibTransId="{C6A0DEFA-82F8-4D6A-8AD5-A86F076E55C0}"/>
    <dgm:cxn modelId="{C938F723-F1A5-4589-90DA-5394328AD34E}" type="presOf" srcId="{24D6BD2D-1260-401D-B510-0C13919B4FD7}" destId="{20A97ADF-89A1-43E7-84C0-B76EB62B9E89}" srcOrd="0" destOrd="0" presId="urn:microsoft.com/office/officeart/2005/8/layout/vProcess5"/>
    <dgm:cxn modelId="{6C4F3818-2FE7-4406-84C7-747C5B9EB05B}" type="presOf" srcId="{EEB61D08-A8B4-4243-B872-81576980EB84}" destId="{8AEE8494-8CA1-4266-8ACD-F2AC4C71C039}" srcOrd="1" destOrd="0" presId="urn:microsoft.com/office/officeart/2005/8/layout/vProcess5"/>
    <dgm:cxn modelId="{3E92B29C-E810-4FEA-AD31-442E9409AC7E}" type="presOf" srcId="{EEB61D08-A8B4-4243-B872-81576980EB84}" destId="{B5C1EAA3-1D5E-4005-99FB-9CC56C64F48C}" srcOrd="0" destOrd="0" presId="urn:microsoft.com/office/officeart/2005/8/layout/vProcess5"/>
    <dgm:cxn modelId="{5BFE34E5-5A6F-4721-8B32-FB50B0690A45}" type="presOf" srcId="{55014A04-FFBB-41D6-B7CA-08FA0D4402EA}" destId="{4AEE9D40-4DB7-49BF-9E6D-BEDFAC10497E}" srcOrd="0" destOrd="0" presId="urn:microsoft.com/office/officeart/2005/8/layout/vProcess5"/>
    <dgm:cxn modelId="{D1091C00-C27B-4CA1-AEC8-B9502A114E74}" srcId="{955BFC94-CB3C-47FC-8AD9-A48A90833FA5}" destId="{55014A04-FFBB-41D6-B7CA-08FA0D4402EA}" srcOrd="0" destOrd="0" parTransId="{8ABDEA9C-24B6-4537-A75E-7108D9079B84}" sibTransId="{E3E31BE3-F116-4E80-ACCC-34AE8C5D35AC}"/>
    <dgm:cxn modelId="{6536C066-95BA-49E0-8822-565972EEE8A7}" type="presOf" srcId="{55014A04-FFBB-41D6-B7CA-08FA0D4402EA}" destId="{0FB4BB3A-8E5D-4ED6-9948-B546D0B92577}" srcOrd="1" destOrd="0" presId="urn:microsoft.com/office/officeart/2005/8/layout/vProcess5"/>
    <dgm:cxn modelId="{D48C8C1C-795A-4334-820A-478BB55EDF26}" type="presOf" srcId="{4F22A962-618F-42B5-938E-017248DF30FD}" destId="{CFB6B268-9865-4633-912A-B5871038223E}" srcOrd="1" destOrd="0" presId="urn:microsoft.com/office/officeart/2005/8/layout/vProcess5"/>
    <dgm:cxn modelId="{A65F0BB9-017B-403D-809D-A92054A90EDF}" type="presOf" srcId="{955BFC94-CB3C-47FC-8AD9-A48A90833FA5}" destId="{541EF090-B621-4DCD-A2B5-86BB29A54DEC}" srcOrd="0" destOrd="0" presId="urn:microsoft.com/office/officeart/2005/8/layout/vProcess5"/>
    <dgm:cxn modelId="{690E96D5-9FCD-4530-B1EC-D62B9D43B978}" type="presOf" srcId="{4F22A962-618F-42B5-938E-017248DF30FD}" destId="{97BFFC02-2E88-4A9D-9652-CCCDE044909B}" srcOrd="0" destOrd="0" presId="urn:microsoft.com/office/officeart/2005/8/layout/vProcess5"/>
    <dgm:cxn modelId="{97B3BD0D-4321-4D2F-861D-7990C4320568}" type="presParOf" srcId="{541EF090-B621-4DCD-A2B5-86BB29A54DEC}" destId="{CE9B4B18-83C9-440F-81C6-B0DCE2524725}" srcOrd="0" destOrd="0" presId="urn:microsoft.com/office/officeart/2005/8/layout/vProcess5"/>
    <dgm:cxn modelId="{4CCC881C-5E44-41D0-BDB9-34903D40A282}" type="presParOf" srcId="{541EF090-B621-4DCD-A2B5-86BB29A54DEC}" destId="{4AEE9D40-4DB7-49BF-9E6D-BEDFAC10497E}" srcOrd="1" destOrd="0" presId="urn:microsoft.com/office/officeart/2005/8/layout/vProcess5"/>
    <dgm:cxn modelId="{AE6F3400-6C6D-43D3-8093-76088B1277DF}" type="presParOf" srcId="{541EF090-B621-4DCD-A2B5-86BB29A54DEC}" destId="{97BFFC02-2E88-4A9D-9652-CCCDE044909B}" srcOrd="2" destOrd="0" presId="urn:microsoft.com/office/officeart/2005/8/layout/vProcess5"/>
    <dgm:cxn modelId="{CD1B4659-4C1E-40CF-9AAA-67927FBAA22C}" type="presParOf" srcId="{541EF090-B621-4DCD-A2B5-86BB29A54DEC}" destId="{B5C1EAA3-1D5E-4005-99FB-9CC56C64F48C}" srcOrd="3" destOrd="0" presId="urn:microsoft.com/office/officeart/2005/8/layout/vProcess5"/>
    <dgm:cxn modelId="{704EB840-4417-4127-B699-D10231778C03}" type="presParOf" srcId="{541EF090-B621-4DCD-A2B5-86BB29A54DEC}" destId="{3CC62CD7-3F0C-4B94-8F9E-EA7312EF696E}" srcOrd="4" destOrd="0" presId="urn:microsoft.com/office/officeart/2005/8/layout/vProcess5"/>
    <dgm:cxn modelId="{10A71B63-F617-40E0-AF2B-9E7797C29C56}" type="presParOf" srcId="{541EF090-B621-4DCD-A2B5-86BB29A54DEC}" destId="{20A97ADF-89A1-43E7-84C0-B76EB62B9E89}" srcOrd="5" destOrd="0" presId="urn:microsoft.com/office/officeart/2005/8/layout/vProcess5"/>
    <dgm:cxn modelId="{4701221B-6FE8-4ED5-AE26-088DC9C117BE}" type="presParOf" srcId="{541EF090-B621-4DCD-A2B5-86BB29A54DEC}" destId="{0FB4BB3A-8E5D-4ED6-9948-B546D0B92577}" srcOrd="6" destOrd="0" presId="urn:microsoft.com/office/officeart/2005/8/layout/vProcess5"/>
    <dgm:cxn modelId="{E46B226E-3F00-4E53-BA03-DB40FA66A18F}" type="presParOf" srcId="{541EF090-B621-4DCD-A2B5-86BB29A54DEC}" destId="{CFB6B268-9865-4633-912A-B5871038223E}" srcOrd="7" destOrd="0" presId="urn:microsoft.com/office/officeart/2005/8/layout/vProcess5"/>
    <dgm:cxn modelId="{31E3A84C-C506-4A11-BAE6-C465B31F71A5}" type="presParOf" srcId="{541EF090-B621-4DCD-A2B5-86BB29A54DEC}" destId="{8AEE8494-8CA1-4266-8ACD-F2AC4C71C03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65DD84-63AB-43C9-9C5C-FBC1221E12A5}" type="doc">
      <dgm:prSet loTypeId="urn:microsoft.com/office/officeart/2005/8/layout/venn3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8128C7F6-EB85-4C56-90DD-8FD9A4ABD592}">
      <dgm:prSet phldrT="[Текст]"/>
      <dgm:spPr/>
      <dgm:t>
        <a:bodyPr/>
        <a:lstStyle/>
        <a:p>
          <a:r>
            <a:rPr lang="ru-RU" dirty="0" smtClean="0"/>
            <a:t>Р</a:t>
          </a:r>
          <a:endParaRPr lang="ru-RU" dirty="0"/>
        </a:p>
      </dgm:t>
    </dgm:pt>
    <dgm:pt modelId="{71D29C6C-A82E-4660-A705-F264A148FC7C}" type="parTrans" cxnId="{F252985A-51CC-4451-932B-5BB31BAD5F43}">
      <dgm:prSet/>
      <dgm:spPr/>
      <dgm:t>
        <a:bodyPr/>
        <a:lstStyle/>
        <a:p>
          <a:endParaRPr lang="ru-RU"/>
        </a:p>
      </dgm:t>
    </dgm:pt>
    <dgm:pt modelId="{64F9C9C3-889A-4B4C-AF45-015291B18856}" type="sibTrans" cxnId="{F252985A-51CC-4451-932B-5BB31BAD5F43}">
      <dgm:prSet/>
      <dgm:spPr/>
      <dgm:t>
        <a:bodyPr/>
        <a:lstStyle/>
        <a:p>
          <a:endParaRPr lang="ru-RU"/>
        </a:p>
      </dgm:t>
    </dgm:pt>
    <dgm:pt modelId="{16517103-38BC-476D-8AED-1E215B203B9B}">
      <dgm:prSet phldrT="[Текст]"/>
      <dgm:spPr/>
      <dgm:t>
        <a:bodyPr/>
        <a:lstStyle/>
        <a:p>
          <a:r>
            <a:rPr lang="ru-RU" dirty="0" smtClean="0"/>
            <a:t>Ж</a:t>
          </a:r>
          <a:endParaRPr lang="ru-RU" dirty="0"/>
        </a:p>
      </dgm:t>
    </dgm:pt>
    <dgm:pt modelId="{B46E3895-C6F7-46B1-849E-20D628088B37}" type="parTrans" cxnId="{3A6D289C-B83F-43F1-A4A7-DA08E145C5A1}">
      <dgm:prSet/>
      <dgm:spPr/>
      <dgm:t>
        <a:bodyPr/>
        <a:lstStyle/>
        <a:p>
          <a:endParaRPr lang="ru-RU"/>
        </a:p>
      </dgm:t>
    </dgm:pt>
    <dgm:pt modelId="{2DE79EF2-5EF6-4A4D-9F62-D65725AFFF55}" type="sibTrans" cxnId="{3A6D289C-B83F-43F1-A4A7-DA08E145C5A1}">
      <dgm:prSet/>
      <dgm:spPr/>
      <dgm:t>
        <a:bodyPr/>
        <a:lstStyle/>
        <a:p>
          <a:endParaRPr lang="ru-RU"/>
        </a:p>
      </dgm:t>
    </dgm:pt>
    <dgm:pt modelId="{5C0DD50F-CA5B-41CB-9708-253536486AD6}">
      <dgm:prSet phldrT="[Текст]"/>
      <dgm:spPr/>
      <dgm:t>
        <a:bodyPr/>
        <a:lstStyle/>
        <a:p>
          <a:r>
            <a:rPr lang="ru-RU" dirty="0" smtClean="0"/>
            <a:t>И</a:t>
          </a:r>
          <a:endParaRPr lang="ru-RU" dirty="0"/>
        </a:p>
      </dgm:t>
    </dgm:pt>
    <dgm:pt modelId="{71F1F337-8106-4A6C-A055-EF464C08EE04}" type="parTrans" cxnId="{1273EC46-8AD0-442A-AF6B-45ACDC285763}">
      <dgm:prSet/>
      <dgm:spPr/>
      <dgm:t>
        <a:bodyPr/>
        <a:lstStyle/>
        <a:p>
          <a:endParaRPr lang="ru-RU"/>
        </a:p>
      </dgm:t>
    </dgm:pt>
    <dgm:pt modelId="{D871FF36-705A-482D-A592-3B49DAF9DE2C}" type="sibTrans" cxnId="{1273EC46-8AD0-442A-AF6B-45ACDC285763}">
      <dgm:prSet/>
      <dgm:spPr/>
      <dgm:t>
        <a:bodyPr/>
        <a:lstStyle/>
        <a:p>
          <a:endParaRPr lang="ru-RU"/>
        </a:p>
      </dgm:t>
    </dgm:pt>
    <dgm:pt modelId="{3716CBBD-631C-4C92-A7A3-B3ECF7A38779}">
      <dgm:prSet phldrT="[Текст]"/>
      <dgm:spPr/>
      <dgm:t>
        <a:bodyPr/>
        <a:lstStyle/>
        <a:p>
          <a:r>
            <a:rPr lang="ru-RU" dirty="0" smtClean="0"/>
            <a:t>М</a:t>
          </a:r>
          <a:endParaRPr lang="ru-RU" dirty="0"/>
        </a:p>
      </dgm:t>
    </dgm:pt>
    <dgm:pt modelId="{73D61B4E-F4E1-4E18-BE9C-BD6807AF3659}" type="parTrans" cxnId="{8563F54E-DC7D-41B1-9B37-155188EA4F62}">
      <dgm:prSet/>
      <dgm:spPr/>
      <dgm:t>
        <a:bodyPr/>
        <a:lstStyle/>
        <a:p>
          <a:endParaRPr lang="ru-RU"/>
        </a:p>
      </dgm:t>
    </dgm:pt>
    <dgm:pt modelId="{F532F8F9-F96C-4F44-8600-9763886F7C19}" type="sibTrans" cxnId="{8563F54E-DC7D-41B1-9B37-155188EA4F62}">
      <dgm:prSet/>
      <dgm:spPr/>
      <dgm:t>
        <a:bodyPr/>
        <a:lstStyle/>
        <a:p>
          <a:endParaRPr lang="ru-RU"/>
        </a:p>
      </dgm:t>
    </dgm:pt>
    <dgm:pt modelId="{24189730-4C29-4FD5-8FBB-E5C585BA3014}">
      <dgm:prSet phldrT="[Текст]"/>
      <dgm:spPr/>
      <dgm:t>
        <a:bodyPr/>
        <a:lstStyle/>
        <a:p>
          <a:r>
            <a:rPr lang="ru-RU" dirty="0" smtClean="0"/>
            <a:t>Е</a:t>
          </a:r>
          <a:endParaRPr lang="ru-RU" dirty="0"/>
        </a:p>
      </dgm:t>
    </dgm:pt>
    <dgm:pt modelId="{FD19F073-40E6-4543-BF94-8D0FC33C9D35}" type="parTrans" cxnId="{6ECF57B1-046D-4E0E-B91A-BD4B1F47D6C7}">
      <dgm:prSet/>
      <dgm:spPr/>
      <dgm:t>
        <a:bodyPr/>
        <a:lstStyle/>
        <a:p>
          <a:endParaRPr lang="ru-RU"/>
        </a:p>
      </dgm:t>
    </dgm:pt>
    <dgm:pt modelId="{4E2EE676-036C-4250-AC83-C997BDDA8D88}" type="sibTrans" cxnId="{6ECF57B1-046D-4E0E-B91A-BD4B1F47D6C7}">
      <dgm:prSet/>
      <dgm:spPr/>
      <dgm:t>
        <a:bodyPr/>
        <a:lstStyle/>
        <a:p>
          <a:endParaRPr lang="ru-RU"/>
        </a:p>
      </dgm:t>
    </dgm:pt>
    <dgm:pt modelId="{5F3AAE5F-F94E-480A-812B-E12BAA9E4DB0}" type="pres">
      <dgm:prSet presAssocID="{7565DD84-63AB-43C9-9C5C-FBC1221E12A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48EE8C-7870-423E-8E7D-1A66A6D68787}" type="pres">
      <dgm:prSet presAssocID="{8128C7F6-EB85-4C56-90DD-8FD9A4ABD592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DB1020-7DD6-47CC-931C-E238BFF5E628}" type="pres">
      <dgm:prSet presAssocID="{64F9C9C3-889A-4B4C-AF45-015291B18856}" presName="space" presStyleCnt="0"/>
      <dgm:spPr/>
      <dgm:t>
        <a:bodyPr/>
        <a:lstStyle/>
        <a:p>
          <a:endParaRPr lang="ru-RU"/>
        </a:p>
      </dgm:t>
    </dgm:pt>
    <dgm:pt modelId="{364992CE-8B4D-4B83-8BA9-2BD667A65680}" type="pres">
      <dgm:prSet presAssocID="{24189730-4C29-4FD5-8FBB-E5C585BA3014}" presName="Name5" presStyleLbl="vennNode1" presStyleIdx="1" presStyleCnt="5" custLinFactNeighborX="8377" custLinFactNeighborY="1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A6929F-AC95-45BD-AAA7-98F62ED2ED9B}" type="pres">
      <dgm:prSet presAssocID="{4E2EE676-036C-4250-AC83-C997BDDA8D88}" presName="space" presStyleCnt="0"/>
      <dgm:spPr/>
      <dgm:t>
        <a:bodyPr/>
        <a:lstStyle/>
        <a:p>
          <a:endParaRPr lang="ru-RU"/>
        </a:p>
      </dgm:t>
    </dgm:pt>
    <dgm:pt modelId="{8D17B60A-54ED-4F4C-9E37-332292254113}" type="pres">
      <dgm:prSet presAssocID="{16517103-38BC-476D-8AED-1E215B203B9B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AAC3B8-94A7-4099-AD8D-91DEF17E8ADA}" type="pres">
      <dgm:prSet presAssocID="{2DE79EF2-5EF6-4A4D-9F62-D65725AFFF55}" presName="space" presStyleCnt="0"/>
      <dgm:spPr/>
      <dgm:t>
        <a:bodyPr/>
        <a:lstStyle/>
        <a:p>
          <a:endParaRPr lang="ru-RU"/>
        </a:p>
      </dgm:t>
    </dgm:pt>
    <dgm:pt modelId="{008236E8-8CE3-4EE7-B9B1-34E21B9755E9}" type="pres">
      <dgm:prSet presAssocID="{5C0DD50F-CA5B-41CB-9708-253536486AD6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62EB73-0946-4A45-9EF7-2B04AA420853}" type="pres">
      <dgm:prSet presAssocID="{D871FF36-705A-482D-A592-3B49DAF9DE2C}" presName="space" presStyleCnt="0"/>
      <dgm:spPr/>
      <dgm:t>
        <a:bodyPr/>
        <a:lstStyle/>
        <a:p>
          <a:endParaRPr lang="ru-RU"/>
        </a:p>
      </dgm:t>
    </dgm:pt>
    <dgm:pt modelId="{F5840B80-4DB1-43B6-B652-56AA67F55CDC}" type="pres">
      <dgm:prSet presAssocID="{3716CBBD-631C-4C92-A7A3-B3ECF7A38779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73EC46-8AD0-442A-AF6B-45ACDC285763}" srcId="{7565DD84-63AB-43C9-9C5C-FBC1221E12A5}" destId="{5C0DD50F-CA5B-41CB-9708-253536486AD6}" srcOrd="3" destOrd="0" parTransId="{71F1F337-8106-4A6C-A055-EF464C08EE04}" sibTransId="{D871FF36-705A-482D-A592-3B49DAF9DE2C}"/>
    <dgm:cxn modelId="{384F24A6-E753-4C89-A95A-19BF7A461F71}" type="presOf" srcId="{24189730-4C29-4FD5-8FBB-E5C585BA3014}" destId="{364992CE-8B4D-4B83-8BA9-2BD667A65680}" srcOrd="0" destOrd="0" presId="urn:microsoft.com/office/officeart/2005/8/layout/venn3"/>
    <dgm:cxn modelId="{3A6D289C-B83F-43F1-A4A7-DA08E145C5A1}" srcId="{7565DD84-63AB-43C9-9C5C-FBC1221E12A5}" destId="{16517103-38BC-476D-8AED-1E215B203B9B}" srcOrd="2" destOrd="0" parTransId="{B46E3895-C6F7-46B1-849E-20D628088B37}" sibTransId="{2DE79EF2-5EF6-4A4D-9F62-D65725AFFF55}"/>
    <dgm:cxn modelId="{3417E9A3-E4C0-4239-A371-E0CC6CC5AD84}" type="presOf" srcId="{7565DD84-63AB-43C9-9C5C-FBC1221E12A5}" destId="{5F3AAE5F-F94E-480A-812B-E12BAA9E4DB0}" srcOrd="0" destOrd="0" presId="urn:microsoft.com/office/officeart/2005/8/layout/venn3"/>
    <dgm:cxn modelId="{53DBD9C5-2F8A-4144-BB8D-C61D75F5A893}" type="presOf" srcId="{16517103-38BC-476D-8AED-1E215B203B9B}" destId="{8D17B60A-54ED-4F4C-9E37-332292254113}" srcOrd="0" destOrd="0" presId="urn:microsoft.com/office/officeart/2005/8/layout/venn3"/>
    <dgm:cxn modelId="{9376D8D1-93AD-4B98-973F-1FA4AF430558}" type="presOf" srcId="{8128C7F6-EB85-4C56-90DD-8FD9A4ABD592}" destId="{9C48EE8C-7870-423E-8E7D-1A66A6D68787}" srcOrd="0" destOrd="0" presId="urn:microsoft.com/office/officeart/2005/8/layout/venn3"/>
    <dgm:cxn modelId="{F504790F-8433-4698-B8BC-F3D984F71950}" type="presOf" srcId="{3716CBBD-631C-4C92-A7A3-B3ECF7A38779}" destId="{F5840B80-4DB1-43B6-B652-56AA67F55CDC}" srcOrd="0" destOrd="0" presId="urn:microsoft.com/office/officeart/2005/8/layout/venn3"/>
    <dgm:cxn modelId="{F252985A-51CC-4451-932B-5BB31BAD5F43}" srcId="{7565DD84-63AB-43C9-9C5C-FBC1221E12A5}" destId="{8128C7F6-EB85-4C56-90DD-8FD9A4ABD592}" srcOrd="0" destOrd="0" parTransId="{71D29C6C-A82E-4660-A705-F264A148FC7C}" sibTransId="{64F9C9C3-889A-4B4C-AF45-015291B18856}"/>
    <dgm:cxn modelId="{CB9B104F-3788-4089-9C24-7125019C92C1}" type="presOf" srcId="{5C0DD50F-CA5B-41CB-9708-253536486AD6}" destId="{008236E8-8CE3-4EE7-B9B1-34E21B9755E9}" srcOrd="0" destOrd="0" presId="urn:microsoft.com/office/officeart/2005/8/layout/venn3"/>
    <dgm:cxn modelId="{6ECF57B1-046D-4E0E-B91A-BD4B1F47D6C7}" srcId="{7565DD84-63AB-43C9-9C5C-FBC1221E12A5}" destId="{24189730-4C29-4FD5-8FBB-E5C585BA3014}" srcOrd="1" destOrd="0" parTransId="{FD19F073-40E6-4543-BF94-8D0FC33C9D35}" sibTransId="{4E2EE676-036C-4250-AC83-C997BDDA8D88}"/>
    <dgm:cxn modelId="{8563F54E-DC7D-41B1-9B37-155188EA4F62}" srcId="{7565DD84-63AB-43C9-9C5C-FBC1221E12A5}" destId="{3716CBBD-631C-4C92-A7A3-B3ECF7A38779}" srcOrd="4" destOrd="0" parTransId="{73D61B4E-F4E1-4E18-BE9C-BD6807AF3659}" sibTransId="{F532F8F9-F96C-4F44-8600-9763886F7C19}"/>
    <dgm:cxn modelId="{57973057-6E1D-405C-93CF-13928F8710D9}" type="presParOf" srcId="{5F3AAE5F-F94E-480A-812B-E12BAA9E4DB0}" destId="{9C48EE8C-7870-423E-8E7D-1A66A6D68787}" srcOrd="0" destOrd="0" presId="urn:microsoft.com/office/officeart/2005/8/layout/venn3"/>
    <dgm:cxn modelId="{689CF601-EF9E-4597-9E4C-E17721263C1D}" type="presParOf" srcId="{5F3AAE5F-F94E-480A-812B-E12BAA9E4DB0}" destId="{45DB1020-7DD6-47CC-931C-E238BFF5E628}" srcOrd="1" destOrd="0" presId="urn:microsoft.com/office/officeart/2005/8/layout/venn3"/>
    <dgm:cxn modelId="{343E0729-F84E-47BF-9A85-52BE21E1020C}" type="presParOf" srcId="{5F3AAE5F-F94E-480A-812B-E12BAA9E4DB0}" destId="{364992CE-8B4D-4B83-8BA9-2BD667A65680}" srcOrd="2" destOrd="0" presId="urn:microsoft.com/office/officeart/2005/8/layout/venn3"/>
    <dgm:cxn modelId="{213A6C13-C7ED-4C46-827E-73D3B86490D5}" type="presParOf" srcId="{5F3AAE5F-F94E-480A-812B-E12BAA9E4DB0}" destId="{0CA6929F-AC95-45BD-AAA7-98F62ED2ED9B}" srcOrd="3" destOrd="0" presId="urn:microsoft.com/office/officeart/2005/8/layout/venn3"/>
    <dgm:cxn modelId="{7B1BA3B1-0C58-48F5-94EE-0D04B48C1266}" type="presParOf" srcId="{5F3AAE5F-F94E-480A-812B-E12BAA9E4DB0}" destId="{8D17B60A-54ED-4F4C-9E37-332292254113}" srcOrd="4" destOrd="0" presId="urn:microsoft.com/office/officeart/2005/8/layout/venn3"/>
    <dgm:cxn modelId="{563FB7D7-4FA5-4DA7-83BD-0720C6E32D74}" type="presParOf" srcId="{5F3AAE5F-F94E-480A-812B-E12BAA9E4DB0}" destId="{4CAAC3B8-94A7-4099-AD8D-91DEF17E8ADA}" srcOrd="5" destOrd="0" presId="urn:microsoft.com/office/officeart/2005/8/layout/venn3"/>
    <dgm:cxn modelId="{1A2D0878-11F6-43A4-9DE5-79EB941A2003}" type="presParOf" srcId="{5F3AAE5F-F94E-480A-812B-E12BAA9E4DB0}" destId="{008236E8-8CE3-4EE7-B9B1-34E21B9755E9}" srcOrd="6" destOrd="0" presId="urn:microsoft.com/office/officeart/2005/8/layout/venn3"/>
    <dgm:cxn modelId="{7392FF5C-508C-4AAD-BC4C-1158547C3686}" type="presParOf" srcId="{5F3AAE5F-F94E-480A-812B-E12BAA9E4DB0}" destId="{8362EB73-0946-4A45-9EF7-2B04AA420853}" srcOrd="7" destOrd="0" presId="urn:microsoft.com/office/officeart/2005/8/layout/venn3"/>
    <dgm:cxn modelId="{21DFDD7E-D050-4A62-9940-B57175A40C05}" type="presParOf" srcId="{5F3AAE5F-F94E-480A-812B-E12BAA9E4DB0}" destId="{F5840B80-4DB1-43B6-B652-56AA67F55CDC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E9D40-4DB7-49BF-9E6D-BEDFAC10497E}">
      <dsp:nvSpPr>
        <dsp:cNvPr id="0" name=""/>
        <dsp:cNvSpPr/>
      </dsp:nvSpPr>
      <dsp:spPr>
        <a:xfrm>
          <a:off x="0" y="0"/>
          <a:ext cx="5485211" cy="14573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Систематизировать знания и умения по теме “Процент” и научить применять их в новых условиях</a:t>
          </a:r>
          <a:endParaRPr lang="ru-RU" sz="2000" kern="1200" dirty="0"/>
        </a:p>
      </dsp:txBody>
      <dsp:txXfrm>
        <a:off x="42684" y="42684"/>
        <a:ext cx="3912632" cy="1371967"/>
      </dsp:txXfrm>
    </dsp:sp>
    <dsp:sp modelId="{97BFFC02-2E88-4A9D-9652-CCCDE044909B}">
      <dsp:nvSpPr>
        <dsp:cNvPr id="0" name=""/>
        <dsp:cNvSpPr/>
      </dsp:nvSpPr>
      <dsp:spPr>
        <a:xfrm>
          <a:off x="428643" y="1714506"/>
          <a:ext cx="5485211" cy="14573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Развивать активную познавательную деятельность учащихся, их творческие способности, интерес к математике, </a:t>
          </a:r>
          <a:endParaRPr lang="ru-RU" sz="2000" kern="1200" dirty="0"/>
        </a:p>
      </dsp:txBody>
      <dsp:txXfrm>
        <a:off x="471327" y="1757190"/>
        <a:ext cx="3968586" cy="1371967"/>
      </dsp:txXfrm>
    </dsp:sp>
    <dsp:sp modelId="{B5C1EAA3-1D5E-4005-99FB-9CC56C64F48C}">
      <dsp:nvSpPr>
        <dsp:cNvPr id="0" name=""/>
        <dsp:cNvSpPr/>
      </dsp:nvSpPr>
      <dsp:spPr>
        <a:xfrm>
          <a:off x="967978" y="3400448"/>
          <a:ext cx="5485211" cy="145733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Формировать </a:t>
          </a:r>
          <a:r>
            <a:rPr lang="ru-RU" sz="2000" kern="1200" dirty="0" err="1" smtClean="0"/>
            <a:t>компетентностное</a:t>
          </a:r>
          <a:r>
            <a:rPr lang="ru-RU" sz="2000" kern="1200" dirty="0" smtClean="0"/>
            <a:t> отношение к своему </a:t>
          </a:r>
          <a:r>
            <a:rPr lang="ru-RU" sz="2000" kern="1200" dirty="0" err="1" smtClean="0"/>
            <a:t>здоровью,воспитывать</a:t>
          </a:r>
          <a:r>
            <a:rPr lang="ru-RU" sz="2000" kern="1200" dirty="0" smtClean="0"/>
            <a:t> самостоятельностью.</a:t>
          </a:r>
          <a:endParaRPr lang="ru-RU" sz="2000" kern="1200" dirty="0"/>
        </a:p>
      </dsp:txBody>
      <dsp:txXfrm>
        <a:off x="1010662" y="3443132"/>
        <a:ext cx="3968586" cy="1371967"/>
      </dsp:txXfrm>
    </dsp:sp>
    <dsp:sp modelId="{3CC62CD7-3F0C-4B94-8F9E-EA7312EF696E}">
      <dsp:nvSpPr>
        <dsp:cNvPr id="0" name=""/>
        <dsp:cNvSpPr/>
      </dsp:nvSpPr>
      <dsp:spPr>
        <a:xfrm>
          <a:off x="4537943" y="1105145"/>
          <a:ext cx="947267" cy="94726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4751078" y="1105145"/>
        <a:ext cx="520997" cy="712818"/>
      </dsp:txXfrm>
    </dsp:sp>
    <dsp:sp modelId="{20A97ADF-89A1-43E7-84C0-B76EB62B9E89}">
      <dsp:nvSpPr>
        <dsp:cNvPr id="0" name=""/>
        <dsp:cNvSpPr/>
      </dsp:nvSpPr>
      <dsp:spPr>
        <a:xfrm>
          <a:off x="5021932" y="2795654"/>
          <a:ext cx="947267" cy="947267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235067" y="2795654"/>
        <a:ext cx="520997" cy="7128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8EE8C-7870-423E-8E7D-1A66A6D68787}">
      <dsp:nvSpPr>
        <dsp:cNvPr id="0" name=""/>
        <dsp:cNvSpPr/>
      </dsp:nvSpPr>
      <dsp:spPr>
        <a:xfrm>
          <a:off x="439284" y="842"/>
          <a:ext cx="1641388" cy="1641388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0331" tIns="82550" rIns="90331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Р</a:t>
          </a:r>
          <a:endParaRPr lang="ru-RU" sz="6500" kern="1200" dirty="0"/>
        </a:p>
      </dsp:txBody>
      <dsp:txXfrm>
        <a:off x="679660" y="241218"/>
        <a:ext cx="1160636" cy="1160636"/>
      </dsp:txXfrm>
    </dsp:sp>
    <dsp:sp modelId="{364992CE-8B4D-4B83-8BA9-2BD667A65680}">
      <dsp:nvSpPr>
        <dsp:cNvPr id="0" name=""/>
        <dsp:cNvSpPr/>
      </dsp:nvSpPr>
      <dsp:spPr>
        <a:xfrm>
          <a:off x="1779895" y="1685"/>
          <a:ext cx="1641388" cy="1641388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-2770"/>
            <a:lumOff val="71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0331" tIns="82550" rIns="90331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Е</a:t>
          </a:r>
          <a:endParaRPr lang="ru-RU" sz="6500" kern="1200" dirty="0"/>
        </a:p>
      </dsp:txBody>
      <dsp:txXfrm>
        <a:off x="2020271" y="242061"/>
        <a:ext cx="1160636" cy="1160636"/>
      </dsp:txXfrm>
    </dsp:sp>
    <dsp:sp modelId="{8D17B60A-54ED-4F4C-9E37-332292254113}">
      <dsp:nvSpPr>
        <dsp:cNvPr id="0" name=""/>
        <dsp:cNvSpPr/>
      </dsp:nvSpPr>
      <dsp:spPr>
        <a:xfrm>
          <a:off x="3065505" y="842"/>
          <a:ext cx="1641388" cy="1641388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0331" tIns="82550" rIns="90331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Ж</a:t>
          </a:r>
          <a:endParaRPr lang="ru-RU" sz="6500" kern="1200" dirty="0"/>
        </a:p>
      </dsp:txBody>
      <dsp:txXfrm>
        <a:off x="3305881" y="241218"/>
        <a:ext cx="1160636" cy="1160636"/>
      </dsp:txXfrm>
    </dsp:sp>
    <dsp:sp modelId="{008236E8-8CE3-4EE7-B9B1-34E21B9755E9}">
      <dsp:nvSpPr>
        <dsp:cNvPr id="0" name=""/>
        <dsp:cNvSpPr/>
      </dsp:nvSpPr>
      <dsp:spPr>
        <a:xfrm>
          <a:off x="4378616" y="842"/>
          <a:ext cx="1641388" cy="1641388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-8311"/>
            <a:lumOff val="213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0331" tIns="82550" rIns="90331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И</a:t>
          </a:r>
          <a:endParaRPr lang="ru-RU" sz="6500" kern="1200" dirty="0"/>
        </a:p>
      </dsp:txBody>
      <dsp:txXfrm>
        <a:off x="4618992" y="241218"/>
        <a:ext cx="1160636" cy="1160636"/>
      </dsp:txXfrm>
    </dsp:sp>
    <dsp:sp modelId="{F5840B80-4DB1-43B6-B652-56AA67F55CDC}">
      <dsp:nvSpPr>
        <dsp:cNvPr id="0" name=""/>
        <dsp:cNvSpPr/>
      </dsp:nvSpPr>
      <dsp:spPr>
        <a:xfrm>
          <a:off x="5691727" y="842"/>
          <a:ext cx="1641388" cy="1641388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0331" tIns="82550" rIns="90331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М</a:t>
          </a:r>
          <a:endParaRPr lang="ru-RU" sz="6500" kern="1200" dirty="0"/>
        </a:p>
      </dsp:txBody>
      <dsp:txXfrm>
        <a:off x="5932103" y="241218"/>
        <a:ext cx="1160636" cy="11606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FAF96-9B2E-47F2-A366-3AE6479E9EE6}" type="datetimeFigureOut">
              <a:rPr lang="ru-RU" smtClean="0"/>
              <a:pPr/>
              <a:t>04.01.2016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BE85C-2ADA-4F69-A306-F1E2FD9807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055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BE85C-2ADA-4F69-A306-F1E2FD98078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BE85C-2ADA-4F69-A306-F1E2FD980788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05200" y="3810000"/>
            <a:ext cx="548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05200" y="5105400"/>
            <a:ext cx="5486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26640FD-7185-4CD8-A11E-96E4563127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7AE4C-0064-4708-9E00-D6BB368173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3BA1D-FAEE-408C-B33C-E05EDD3410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27467-9F3B-4E3F-ACCD-CF76F46161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244426-F544-4B19-81CA-07CE89D96C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71B46-B7F1-4AB2-B0BF-4044A7B4E0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7A5A3-3C87-4712-B85C-783EDC0444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09B7DB-BBBF-4C1A-85E6-16B6EAD608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558EF-369B-4213-BBE8-C237A6C4C1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6B6FD-B5B8-42AE-A32C-673FB59037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6B03E-D98D-4D6F-9D56-C1106498F5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1052FC2-A2A4-4C4D-A9CA-55D3218CFAF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EDEDED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EDEDED"/>
          </a:solidFill>
          <a:latin typeface="Bookman Old Style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EDEDED"/>
          </a:solidFill>
          <a:latin typeface="Bookman Old Style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EDEDED"/>
          </a:solidFill>
          <a:latin typeface="Bookman Old Style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EDEDED"/>
          </a:solidFill>
          <a:latin typeface="Bookman Old Style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EDEDED"/>
          </a:solidFill>
          <a:latin typeface="Bookman Old Style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EDEDED"/>
          </a:solidFill>
          <a:latin typeface="Bookman Old Style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EDEDED"/>
          </a:solidFill>
          <a:latin typeface="Bookman Old Style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 i="1">
          <a:solidFill>
            <a:srgbClr val="EDEDED"/>
          </a:solidFill>
          <a:latin typeface="Bookman Old Styl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 i="1">
          <a:solidFill>
            <a:srgbClr val="EDEDED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 i="1">
          <a:solidFill>
            <a:srgbClr val="EDEDED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 i="1">
          <a:solidFill>
            <a:srgbClr val="EDEDED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 i="1">
          <a:solidFill>
            <a:srgbClr val="EDEDED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 i="1">
          <a:solidFill>
            <a:srgbClr val="EDEDED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 i="1">
          <a:solidFill>
            <a:srgbClr val="EDEDED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 i="1">
          <a:solidFill>
            <a:srgbClr val="EDEDED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 i="1">
          <a:solidFill>
            <a:srgbClr val="EDEDED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 i="1">
          <a:solidFill>
            <a:srgbClr val="EDEDED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500430" y="3929066"/>
            <a:ext cx="5486400" cy="2714620"/>
          </a:xfrm>
        </p:spPr>
        <p:txBody>
          <a:bodyPr/>
          <a:lstStyle/>
          <a:p>
            <a:r>
              <a:rPr lang="ru-RU" sz="2800" dirty="0" smtClean="0"/>
              <a:t>.</a:t>
            </a:r>
            <a:endParaRPr lang="en-US" sz="2800" dirty="0"/>
          </a:p>
          <a:p>
            <a:endParaRPr lang="ru-RU" sz="2800" dirty="0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428992" y="214290"/>
            <a:ext cx="5486400" cy="3643338"/>
          </a:xfrm>
        </p:spPr>
        <p:txBody>
          <a:bodyPr/>
          <a:lstStyle/>
          <a:p>
            <a:r>
              <a:rPr lang="ru-RU" sz="4000" dirty="0" smtClean="0">
                <a:solidFill>
                  <a:srgbClr val="FFC000"/>
                </a:solidFill>
              </a:rPr>
              <a:t>Путешествие </a:t>
            </a:r>
            <a:r>
              <a:rPr lang="ru-RU" sz="4000" smtClean="0">
                <a:solidFill>
                  <a:srgbClr val="FFC000"/>
                </a:solidFill>
              </a:rPr>
              <a:t>к острову Здоровье</a:t>
            </a:r>
            <a:r>
              <a:rPr lang="ru-RU" sz="4000" dirty="0" smtClean="0">
                <a:solidFill>
                  <a:srgbClr val="FFC000"/>
                </a:solidFill>
              </a:rPr>
              <a:t>.</a:t>
            </a:r>
            <a:br>
              <a:rPr lang="ru-RU" sz="4000" dirty="0" smtClean="0">
                <a:solidFill>
                  <a:srgbClr val="FFC000"/>
                </a:solidFill>
              </a:rPr>
            </a:br>
            <a:r>
              <a:rPr lang="ru-RU" sz="4000" dirty="0" smtClean="0">
                <a:solidFill>
                  <a:srgbClr val="FFC000"/>
                </a:solidFill>
              </a:rPr>
              <a:t/>
            </a:r>
            <a:br>
              <a:rPr lang="ru-RU" sz="4000" dirty="0" smtClean="0">
                <a:solidFill>
                  <a:srgbClr val="FFC000"/>
                </a:solidFill>
              </a:rPr>
            </a:br>
            <a:r>
              <a:rPr lang="ru-RU" sz="4000" dirty="0" smtClean="0">
                <a:solidFill>
                  <a:srgbClr val="FFC000"/>
                </a:solidFill>
              </a:rPr>
              <a:t>«Проценты»</a:t>
            </a:r>
            <a:endParaRPr lang="ru-RU" sz="4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Остров Разгадок</a:t>
            </a:r>
            <a:endParaRPr lang="ru-RU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285852" y="1714488"/>
          <a:ext cx="6377964" cy="4451992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594491"/>
                <a:gridCol w="1594491"/>
                <a:gridCol w="1594491"/>
                <a:gridCol w="1594491"/>
              </a:tblGrid>
              <a:tr h="808676">
                <a:tc>
                  <a:txBody>
                    <a:bodyPr/>
                    <a:lstStyle/>
                    <a:p>
                      <a:r>
                        <a:rPr lang="ru-RU" sz="2400" baseline="0" dirty="0" smtClean="0"/>
                        <a:t>  5%- это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Р)0,05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К)0,5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</a:t>
                      </a:r>
                      <a:r>
                        <a:rPr lang="ru-RU" sz="2400" dirty="0" smtClean="0"/>
                        <a:t>Т)0,005</a:t>
                      </a:r>
                      <a:endParaRPr lang="ru-RU" dirty="0"/>
                    </a:p>
                  </a:txBody>
                  <a:tcPr/>
                </a:tc>
              </a:tr>
              <a:tr h="80867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0,134-это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С)134%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А)1,34%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Е)13,4%</a:t>
                      </a:r>
                      <a:endParaRPr lang="ru-RU" sz="2400" dirty="0"/>
                    </a:p>
                  </a:txBody>
                  <a:tcPr/>
                </a:tc>
              </a:tr>
              <a:tr h="80867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25%</a:t>
                      </a:r>
                    </a:p>
                    <a:p>
                      <a:r>
                        <a:rPr lang="ru-RU" sz="2400" dirty="0" err="1" smtClean="0"/>
                        <a:t>класса-это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М)поло-</a:t>
                      </a:r>
                    </a:p>
                    <a:p>
                      <a:r>
                        <a:rPr lang="ru-RU" sz="2400" dirty="0" smtClean="0"/>
                        <a:t>вина</a:t>
                      </a:r>
                      <a:r>
                        <a:rPr lang="ru-RU" sz="2400" baseline="0" dirty="0" smtClean="0"/>
                        <a:t> класса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Н)треть класса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Ж)чет-</a:t>
                      </a:r>
                    </a:p>
                    <a:p>
                      <a:r>
                        <a:rPr lang="ru-RU" sz="2400" dirty="0" smtClean="0"/>
                        <a:t>верть класса</a:t>
                      </a:r>
                      <a:endParaRPr lang="ru-RU" sz="2400" dirty="0"/>
                    </a:p>
                  </a:txBody>
                  <a:tcPr/>
                </a:tc>
              </a:tr>
              <a:tr h="80867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5,68-это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П)56,8%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И)568%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С)5680%</a:t>
                      </a:r>
                      <a:endParaRPr lang="ru-RU" sz="2400" dirty="0"/>
                    </a:p>
                  </a:txBody>
                  <a:tcPr/>
                </a:tc>
              </a:tr>
              <a:tr h="808676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40% от 70 равно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М)28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У)30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О)175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85800" y="357166"/>
            <a:ext cx="7772400" cy="5738834"/>
          </a:xfrm>
          <a:effectLst/>
        </p:spPr>
        <p:txBody>
          <a:bodyPr/>
          <a:lstStyle/>
          <a:p>
            <a:endParaRPr lang="ru-RU" sz="200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i="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В лист путешественника – максимум 5 баллов</a:t>
            </a:r>
          </a:p>
          <a:p>
            <a:r>
              <a:rPr lang="ru-RU" sz="2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Режим дня основан на правильном чередовании различных видов деятельности и отдыха в течение суток. Он способствует нормальному развитию ребенка, его здоровья, воспитанию воли, приучает к дисциплине.</a:t>
            </a:r>
          </a:p>
          <a:p>
            <a:endParaRPr lang="ru-RU" sz="2000" i="0" dirty="0" smtClean="0">
              <a:latin typeface="Arial" pitchFamily="34" charset="0"/>
              <a:cs typeface="Arial" pitchFamily="34" charset="0"/>
            </a:endParaRPr>
          </a:p>
          <a:p>
            <a:endParaRPr lang="ru-RU" sz="200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i="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i="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Первое правило страны Здоровье: соблюдение</a:t>
            </a:r>
          </a:p>
          <a:p>
            <a:pPr>
              <a:buNone/>
            </a:pPr>
            <a:r>
              <a:rPr lang="ru-RU" sz="2000" i="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     режима дня.</a:t>
            </a:r>
          </a:p>
          <a:p>
            <a:endParaRPr lang="ru-RU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Содержимое 12"/>
          <p:cNvGraphicFramePr>
            <a:graphicFrameLocks/>
          </p:cNvGraphicFramePr>
          <p:nvPr/>
        </p:nvGraphicFramePr>
        <p:xfrm>
          <a:off x="642910" y="357166"/>
          <a:ext cx="7772400" cy="1643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 descr="p12_super08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14678" y="3786190"/>
            <a:ext cx="2613127" cy="1857388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Бухта Задач</a:t>
            </a:r>
            <a:endParaRPr lang="ru-RU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14348" y="1571612"/>
            <a:ext cx="7772400" cy="4114800"/>
          </a:xfrm>
          <a:effectLst/>
        </p:spPr>
        <p:txBody>
          <a:bodyPr/>
          <a:lstStyle/>
          <a:p>
            <a:r>
              <a:rPr lang="ru-RU" sz="2400" i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Сон школьника должен составлять 1/3 суток. На отдых, занятие спортом, различные увлечения – 25% суток. На прием пищи и личную гигиену школьник должен отводить на 6 часов меньше, чем на сон, а остальное – на учебу в школе и выполнение домашнего задания Сколько времени приходится на учебу в школе и выполнение домашнего задания?</a:t>
            </a:r>
          </a:p>
          <a:p>
            <a:r>
              <a:rPr lang="ru-RU" sz="2400" i="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Ответ: 8 часов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 </a:t>
            </a:r>
            <a:endParaRPr lang="ru-RU" sz="2400" i="0" dirty="0">
              <a:solidFill>
                <a:schemeClr val="tx2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p10_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4643446"/>
            <a:ext cx="2714644" cy="1643074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9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Бухта Задач</a:t>
            </a:r>
            <a:endParaRPr lang="ru-RU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85786" y="1928802"/>
            <a:ext cx="7772400" cy="4114800"/>
          </a:xfrm>
          <a:effectLst/>
        </p:spPr>
        <p:txBody>
          <a:bodyPr/>
          <a:lstStyle/>
          <a:p>
            <a:r>
              <a:rPr lang="ru-RU" sz="24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</a:t>
            </a:r>
            <a:r>
              <a:rPr lang="ru-RU" sz="2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Попрыгунья Стрекоза половину  </a:t>
            </a:r>
          </a:p>
          <a:p>
            <a:r>
              <a:rPr lang="ru-RU" sz="2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времени каждых суток красного </a:t>
            </a:r>
          </a:p>
          <a:p>
            <a:r>
              <a:rPr lang="ru-RU" sz="2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лета спала, третью часть времени каждых </a:t>
            </a:r>
          </a:p>
          <a:p>
            <a:pPr>
              <a:buNone/>
            </a:pPr>
            <a:r>
              <a:rPr lang="ru-RU" sz="2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суток танцевала, шестую часть – пела. Остальное время она решила посвятить подготовке к зиме. Сколько часов в сутки стрекоза готовилась к зиме?</a:t>
            </a:r>
          </a:p>
          <a:p>
            <a:pPr>
              <a:buNone/>
            </a:pPr>
            <a:endParaRPr lang="ru-RU" sz="200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Ответ: На подготовку к зиме у стрекозы совсем не хватало времени. (12 часов - спала, 8 часов – танцевала, 4 часов – пела)</a:t>
            </a:r>
          </a:p>
          <a:p>
            <a:endParaRPr lang="ru-RU" sz="200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i="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Заполняем лист путешественника – максимум 4 балла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 </a:t>
            </a:r>
            <a:endParaRPr lang="ru-RU" sz="2400" i="0" dirty="0">
              <a:solidFill>
                <a:schemeClr val="tx2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3211157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714356"/>
            <a:ext cx="1858919" cy="2493242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9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9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95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95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Преодолеваем рифы</a:t>
            </a:r>
            <a:endParaRPr lang="ru-RU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571612"/>
            <a:ext cx="7772400" cy="4524388"/>
          </a:xfrm>
        </p:spPr>
        <p:txBody>
          <a:bodyPr/>
          <a:lstStyle/>
          <a:p>
            <a:r>
              <a:rPr lang="ru-RU" sz="2000" i="0" dirty="0" smtClean="0">
                <a:latin typeface="Arial" pitchFamily="34" charset="0"/>
                <a:cs typeface="Arial" pitchFamily="34" charset="0"/>
              </a:rPr>
              <a:t>К океану мы спустились</a:t>
            </a:r>
            <a:br>
              <a:rPr lang="ru-RU" sz="2000" i="0" dirty="0" smtClean="0">
                <a:latin typeface="Arial" pitchFamily="34" charset="0"/>
                <a:cs typeface="Arial" pitchFamily="34" charset="0"/>
              </a:rPr>
            </a:br>
            <a:r>
              <a:rPr lang="ru-RU" sz="2000" i="0" dirty="0" smtClean="0">
                <a:latin typeface="Arial" pitchFamily="34" charset="0"/>
                <a:cs typeface="Arial" pitchFamily="34" charset="0"/>
              </a:rPr>
              <a:t>Наклонились и умылись.</a:t>
            </a:r>
            <a:br>
              <a:rPr lang="ru-RU" sz="2000" i="0" dirty="0" smtClean="0">
                <a:latin typeface="Arial" pitchFamily="34" charset="0"/>
                <a:cs typeface="Arial" pitchFamily="34" charset="0"/>
              </a:rPr>
            </a:br>
            <a:r>
              <a:rPr lang="ru-RU" sz="2000" i="0" dirty="0" smtClean="0">
                <a:latin typeface="Arial" pitchFamily="34" charset="0"/>
                <a:cs typeface="Arial" pitchFamily="34" charset="0"/>
              </a:rPr>
              <a:t>Раз, два, три, четыре –</a:t>
            </a:r>
            <a:br>
              <a:rPr lang="ru-RU" sz="2000" i="0" dirty="0" smtClean="0">
                <a:latin typeface="Arial" pitchFamily="34" charset="0"/>
                <a:cs typeface="Arial" pitchFamily="34" charset="0"/>
              </a:rPr>
            </a:br>
            <a:r>
              <a:rPr lang="ru-RU" sz="2000" i="0" dirty="0" smtClean="0">
                <a:latin typeface="Arial" pitchFamily="34" charset="0"/>
                <a:cs typeface="Arial" pitchFamily="34" charset="0"/>
              </a:rPr>
              <a:t>Вот как славно освежились.</a:t>
            </a:r>
            <a:br>
              <a:rPr lang="ru-RU" sz="2000" i="0" dirty="0" smtClean="0">
                <a:latin typeface="Arial" pitchFamily="34" charset="0"/>
                <a:cs typeface="Arial" pitchFamily="34" charset="0"/>
              </a:rPr>
            </a:br>
            <a:r>
              <a:rPr lang="ru-RU" sz="2000" i="0" dirty="0" smtClean="0">
                <a:latin typeface="Arial" pitchFamily="34" charset="0"/>
                <a:cs typeface="Arial" pitchFamily="34" charset="0"/>
              </a:rPr>
              <a:t>А теперь поплыли дружно.</a:t>
            </a:r>
            <a:br>
              <a:rPr lang="ru-RU" sz="2000" i="0" dirty="0" smtClean="0">
                <a:latin typeface="Arial" pitchFamily="34" charset="0"/>
                <a:cs typeface="Arial" pitchFamily="34" charset="0"/>
              </a:rPr>
            </a:br>
            <a:r>
              <a:rPr lang="ru-RU" sz="2000" i="0" dirty="0" smtClean="0">
                <a:latin typeface="Arial" pitchFamily="34" charset="0"/>
                <a:cs typeface="Arial" pitchFamily="34" charset="0"/>
              </a:rPr>
              <a:t>Делать так руками нужно:</a:t>
            </a:r>
            <a:br>
              <a:rPr lang="ru-RU" sz="2000" i="0" dirty="0" smtClean="0">
                <a:latin typeface="Arial" pitchFamily="34" charset="0"/>
                <a:cs typeface="Arial" pitchFamily="34" charset="0"/>
              </a:rPr>
            </a:br>
            <a:r>
              <a:rPr lang="ru-RU" sz="2000" i="0" dirty="0" smtClean="0">
                <a:latin typeface="Arial" pitchFamily="34" charset="0"/>
                <a:cs typeface="Arial" pitchFamily="34" charset="0"/>
              </a:rPr>
              <a:t>Вместе раз – это брасс.</a:t>
            </a:r>
            <a:br>
              <a:rPr lang="ru-RU" sz="2000" i="0" dirty="0" smtClean="0">
                <a:latin typeface="Arial" pitchFamily="34" charset="0"/>
                <a:cs typeface="Arial" pitchFamily="34" charset="0"/>
              </a:rPr>
            </a:br>
            <a:r>
              <a:rPr lang="ru-RU" sz="2000" i="0" dirty="0" smtClean="0">
                <a:latin typeface="Arial" pitchFamily="34" charset="0"/>
                <a:cs typeface="Arial" pitchFamily="34" charset="0"/>
              </a:rPr>
              <a:t>Одной, другой – это кроль.</a:t>
            </a:r>
            <a:br>
              <a:rPr lang="ru-RU" sz="2000" i="0" dirty="0" smtClean="0">
                <a:latin typeface="Arial" pitchFamily="34" charset="0"/>
                <a:cs typeface="Arial" pitchFamily="34" charset="0"/>
              </a:rPr>
            </a:br>
            <a:r>
              <a:rPr lang="ru-RU" sz="2000" i="0" dirty="0" smtClean="0">
                <a:latin typeface="Arial" pitchFamily="34" charset="0"/>
                <a:cs typeface="Arial" pitchFamily="34" charset="0"/>
              </a:rPr>
              <a:t>Три, два, один – плывём как дельфин.</a:t>
            </a:r>
            <a:br>
              <a:rPr lang="ru-RU" sz="2000" i="0" dirty="0" smtClean="0">
                <a:latin typeface="Arial" pitchFamily="34" charset="0"/>
                <a:cs typeface="Arial" pitchFamily="34" charset="0"/>
              </a:rPr>
            </a:br>
            <a:r>
              <a:rPr lang="ru-RU" sz="2000" i="0" dirty="0" smtClean="0">
                <a:latin typeface="Arial" pitchFamily="34" charset="0"/>
                <a:cs typeface="Arial" pitchFamily="34" charset="0"/>
              </a:rPr>
              <a:t>Качаясь на волне, плывём на спине.</a:t>
            </a:r>
            <a:br>
              <a:rPr lang="ru-RU" sz="2000" i="0" dirty="0" smtClean="0">
                <a:latin typeface="Arial" pitchFamily="34" charset="0"/>
                <a:cs typeface="Arial" pitchFamily="34" charset="0"/>
              </a:rPr>
            </a:br>
            <a:r>
              <a:rPr lang="ru-RU" sz="2000" i="0" dirty="0" smtClean="0">
                <a:latin typeface="Arial" pitchFamily="34" charset="0"/>
                <a:cs typeface="Arial" pitchFamily="34" charset="0"/>
              </a:rPr>
              <a:t>Вышли на берег крутой, отряхнулись и домой.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4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1643050"/>
            <a:ext cx="2143140" cy="4376517"/>
          </a:xfrm>
          <a:prstGeom prst="rect">
            <a:avLst/>
          </a:prstGeom>
        </p:spPr>
      </p:pic>
      <p:pic>
        <p:nvPicPr>
          <p:cNvPr id="5" name="Рисунок 4" descr="1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5000636"/>
            <a:ext cx="2928958" cy="1677065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Второе правило острова Здоровье</a:t>
            </a:r>
            <a:endParaRPr lang="ru-RU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85786" y="1928802"/>
            <a:ext cx="7772400" cy="4114800"/>
          </a:xfrm>
          <a:effectLst/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Чтобы сильным стать и смелым,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Быстрым, ловким и умелым,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Надо с детства закаляться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И зарядкой заниматься.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Физкультуру всем любить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И со спортом в дружбе быть.</a:t>
            </a:r>
          </a:p>
          <a:p>
            <a:pPr>
              <a:buNone/>
            </a:pPr>
            <a:endParaRPr lang="ru-RU" sz="2400" i="0" dirty="0">
              <a:solidFill>
                <a:schemeClr val="tx2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2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2357430"/>
            <a:ext cx="2571768" cy="3669056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5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8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8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85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85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85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85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          Маяк художников</a:t>
            </a:r>
            <a:endParaRPr lang="ru-RU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642910" y="1714488"/>
            <a:ext cx="3810000" cy="4114800"/>
          </a:xfrm>
          <a:effectLst/>
        </p:spPr>
        <p:txBody>
          <a:bodyPr/>
          <a:lstStyle/>
          <a:p>
            <a:pPr>
              <a:buNone/>
            </a:pPr>
            <a:r>
              <a:rPr lang="ru-RU" sz="18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uk-UA" sz="200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Врачи</a:t>
            </a:r>
            <a:r>
              <a:rPr lang="uk-UA" sz="2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рекомендуют</a:t>
            </a:r>
            <a:r>
              <a:rPr lang="uk-UA" sz="2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дневную</a:t>
            </a:r>
            <a:r>
              <a:rPr lang="uk-UA" sz="2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норму </a:t>
            </a:r>
            <a:r>
              <a:rPr lang="uk-UA" sz="200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питания</a:t>
            </a:r>
            <a:r>
              <a:rPr lang="uk-UA" sz="2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распределить</a:t>
            </a:r>
            <a:r>
              <a:rPr lang="uk-UA" sz="2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на 4 </a:t>
            </a:r>
            <a:r>
              <a:rPr lang="uk-UA" sz="200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приема</a:t>
            </a:r>
            <a:r>
              <a:rPr lang="uk-UA" sz="2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uk-UA" sz="200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утренний</a:t>
            </a:r>
            <a:r>
              <a:rPr lang="uk-UA" sz="2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завтрак-</a:t>
            </a:r>
            <a:r>
              <a:rPr lang="uk-UA" sz="2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25%, </a:t>
            </a:r>
            <a:r>
              <a:rPr lang="uk-UA" sz="200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второй</a:t>
            </a:r>
            <a:r>
              <a:rPr lang="uk-UA" sz="2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завтрак-</a:t>
            </a:r>
            <a:r>
              <a:rPr lang="uk-UA" sz="2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15%, </a:t>
            </a:r>
            <a:r>
              <a:rPr lang="uk-UA" sz="200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обед-</a:t>
            </a:r>
            <a:r>
              <a:rPr lang="uk-UA" sz="2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45% и </a:t>
            </a:r>
            <a:r>
              <a:rPr lang="uk-UA" sz="200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ужин-</a:t>
            </a:r>
            <a:r>
              <a:rPr lang="uk-UA" sz="2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15%.</a:t>
            </a:r>
          </a:p>
          <a:p>
            <a:pPr>
              <a:buNone/>
            </a:pPr>
            <a:r>
              <a:rPr lang="uk-UA" sz="2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Закрасьте </a:t>
            </a:r>
            <a:r>
              <a:rPr lang="uk-UA" sz="200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часть</a:t>
            </a:r>
            <a:r>
              <a:rPr lang="uk-UA" sz="2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uk-UA" sz="200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которую</a:t>
            </a:r>
            <a:r>
              <a:rPr lang="uk-UA" sz="2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выделяют</a:t>
            </a:r>
            <a:r>
              <a:rPr lang="uk-UA" sz="2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на  </a:t>
            </a:r>
            <a:r>
              <a:rPr lang="uk-UA" sz="200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утренний</a:t>
            </a:r>
            <a:r>
              <a:rPr lang="uk-UA" sz="2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завтрак</a:t>
            </a:r>
            <a:r>
              <a:rPr lang="uk-UA" sz="2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uk-UA" sz="200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красным</a:t>
            </a:r>
            <a:r>
              <a:rPr lang="uk-UA" sz="2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цветом</a:t>
            </a:r>
            <a:r>
              <a:rPr lang="uk-UA" sz="2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на </a:t>
            </a:r>
            <a:r>
              <a:rPr lang="uk-UA" sz="200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второй</a:t>
            </a:r>
            <a:r>
              <a:rPr lang="uk-UA" sz="2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завтрак-</a:t>
            </a:r>
            <a:r>
              <a:rPr lang="uk-UA" sz="2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синим</a:t>
            </a:r>
            <a:r>
              <a:rPr lang="uk-UA" sz="2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на </a:t>
            </a:r>
            <a:r>
              <a:rPr lang="uk-UA" sz="200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обед</a:t>
            </a:r>
            <a:r>
              <a:rPr lang="uk-UA" sz="2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uk-UA" sz="200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зеленым</a:t>
            </a:r>
            <a:r>
              <a:rPr lang="uk-UA" sz="2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и на </a:t>
            </a:r>
            <a:r>
              <a:rPr lang="uk-UA" sz="200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ужин-</a:t>
            </a:r>
            <a:r>
              <a:rPr lang="uk-UA" sz="2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i="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желтым</a:t>
            </a:r>
            <a:r>
              <a:rPr lang="uk-UA" sz="20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i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400" i="0" dirty="0">
              <a:solidFill>
                <a:schemeClr val="tx2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2"/>
          </p:nvPr>
        </p:nvGraphicFramePr>
        <p:xfrm>
          <a:off x="4643438" y="1928802"/>
          <a:ext cx="3810000" cy="3708400"/>
        </p:xfrm>
        <a:graphic>
          <a:graphicData uri="http://schemas.openxmlformats.org/drawingml/2006/table">
            <a:tbl>
              <a:tblPr bandRow="1"/>
              <a:tblGrid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  <a:gridCol w="381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Рисунок 8" descr="54ter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214290"/>
            <a:ext cx="1500198" cy="1485196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1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1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15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58847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3"/>
                </a:solidFill>
              </a:rPr>
              <a:t>мы </a:t>
            </a:r>
            <a:r>
              <a:rPr lang="ru-RU" dirty="0">
                <a:solidFill>
                  <a:schemeClr val="accent3"/>
                </a:solidFill>
              </a:rPr>
              <a:t>кто! Природы дети!</a:t>
            </a:r>
          </a:p>
          <a:p>
            <a:r>
              <a:rPr lang="ru-RU" dirty="0">
                <a:solidFill>
                  <a:schemeClr val="accent3"/>
                </a:solidFill>
              </a:rPr>
              <a:t>А с ней творцы, создатели чудес!</a:t>
            </a:r>
          </a:p>
          <a:p>
            <a:r>
              <a:rPr lang="ru-RU" dirty="0">
                <a:solidFill>
                  <a:schemeClr val="accent3"/>
                </a:solidFill>
              </a:rPr>
              <a:t>Она в познании, будто солнце светит,</a:t>
            </a:r>
          </a:p>
          <a:p>
            <a:r>
              <a:rPr lang="ru-RU" dirty="0">
                <a:solidFill>
                  <a:schemeClr val="accent3"/>
                </a:solidFill>
              </a:rPr>
              <a:t>А без неё познание – тяжкий крест!</a:t>
            </a:r>
          </a:p>
          <a:p>
            <a:r>
              <a:rPr lang="ru-RU" dirty="0">
                <a:solidFill>
                  <a:schemeClr val="accent3"/>
                </a:solidFill>
              </a:rPr>
              <a:t>Так пусть мир чисел, формул, теорем,</a:t>
            </a:r>
          </a:p>
          <a:p>
            <a:r>
              <a:rPr lang="ru-RU" dirty="0">
                <a:solidFill>
                  <a:schemeClr val="accent3"/>
                </a:solidFill>
              </a:rPr>
              <a:t>Гипотез, лемм и аксиом прекрасных,</a:t>
            </a:r>
          </a:p>
          <a:p>
            <a:r>
              <a:rPr lang="ru-RU" dirty="0">
                <a:solidFill>
                  <a:schemeClr val="accent3"/>
                </a:solidFill>
              </a:rPr>
              <a:t>Нам другом будет, без исключения всем!</a:t>
            </a:r>
          </a:p>
          <a:p>
            <a:r>
              <a:rPr lang="ru-RU" dirty="0">
                <a:solidFill>
                  <a:schemeClr val="accent3"/>
                </a:solidFill>
              </a:rPr>
              <a:t>Чтоб всё в природе стало ясным и понятным!</a:t>
            </a:r>
          </a:p>
          <a:p>
            <a:pPr>
              <a:buNone/>
            </a:pPr>
            <a:r>
              <a:rPr lang="ru-RU" dirty="0">
                <a:solidFill>
                  <a:schemeClr val="accent3"/>
                </a:solidFill>
              </a:rPr>
              <a:t> 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Третье правило острова Здоровье</a:t>
            </a:r>
            <a:endParaRPr lang="ru-RU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42910" y="1571612"/>
            <a:ext cx="7772400" cy="4114800"/>
          </a:xfrm>
          <a:effectLst/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 </a:t>
            </a:r>
            <a:endParaRPr lang="ru-RU" sz="2400" i="0" dirty="0">
              <a:solidFill>
                <a:schemeClr val="tx2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2143116"/>
            <a:ext cx="42862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/>
              <a:t>Каждый твёрдо должен знать:</a:t>
            </a:r>
          </a:p>
          <a:p>
            <a:pPr>
              <a:buNone/>
            </a:pPr>
            <a:r>
              <a:rPr lang="ru-RU" sz="2800" dirty="0" smtClean="0"/>
              <a:t>Здоровье надо сохранять.</a:t>
            </a:r>
          </a:p>
          <a:p>
            <a:pPr>
              <a:buNone/>
            </a:pPr>
            <a:r>
              <a:rPr lang="ru-RU" sz="2800" dirty="0" smtClean="0"/>
              <a:t>Нужно правильно питаться,</a:t>
            </a:r>
          </a:p>
          <a:p>
            <a:pPr>
              <a:buNone/>
            </a:pPr>
            <a:r>
              <a:rPr lang="ru-RU" sz="2800" dirty="0" smtClean="0"/>
              <a:t>Витаминами запасаться.</a:t>
            </a:r>
          </a:p>
          <a:p>
            <a:endParaRPr lang="ru-RU" dirty="0"/>
          </a:p>
        </p:txBody>
      </p:sp>
      <p:pic>
        <p:nvPicPr>
          <p:cNvPr id="10" name="Рисунок 9" descr="56939_o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1857364"/>
            <a:ext cx="2928958" cy="4071966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5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8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Встреча с пиратами</a:t>
            </a:r>
            <a:endParaRPr lang="ru-RU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14348" y="1571612"/>
            <a:ext cx="7772400" cy="4114800"/>
          </a:xfrm>
          <a:effectLst/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2400" dirty="0" smtClean="0"/>
              <a:t> </a:t>
            </a:r>
            <a:r>
              <a:rPr lang="ru-RU" sz="4000" dirty="0" smtClean="0">
                <a:solidFill>
                  <a:schemeClr val="tx2"/>
                </a:solidFill>
              </a:rPr>
              <a:t>Найди число, которое на 10% меньше значения выражения 32*25-3400:17.</a:t>
            </a:r>
          </a:p>
          <a:p>
            <a:pPr>
              <a:buNone/>
            </a:pPr>
            <a:endParaRPr lang="ru-RU" sz="4000" i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986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3500438"/>
            <a:ext cx="3071834" cy="2571768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Выполняем взаимопроверку</a:t>
            </a:r>
            <a:endParaRPr lang="ru-RU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85786" y="1928802"/>
            <a:ext cx="7772400" cy="4114800"/>
          </a:xfrm>
          <a:effectLst/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2400" dirty="0" smtClean="0"/>
              <a:t> </a:t>
            </a:r>
            <a:r>
              <a:rPr lang="ru-RU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32*25=800;</a:t>
            </a:r>
          </a:p>
          <a:p>
            <a:pPr>
              <a:buNone/>
            </a:pPr>
            <a:r>
              <a:rPr lang="ru-RU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3400:17=200;</a:t>
            </a:r>
          </a:p>
          <a:p>
            <a:pPr>
              <a:buNone/>
            </a:pPr>
            <a:r>
              <a:rPr lang="ru-RU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800-200=600;</a:t>
            </a:r>
          </a:p>
          <a:p>
            <a:pPr>
              <a:buNone/>
            </a:pPr>
            <a:r>
              <a:rPr lang="ru-RU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600:100*10=60;</a:t>
            </a:r>
          </a:p>
          <a:p>
            <a:pPr>
              <a:buNone/>
            </a:pPr>
            <a:r>
              <a:rPr lang="ru-RU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600-60=540.</a:t>
            </a:r>
          </a:p>
          <a:p>
            <a:pPr>
              <a:buNone/>
            </a:pPr>
            <a:r>
              <a:rPr lang="ru-RU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Ответ:540.</a:t>
            </a:r>
          </a:p>
          <a:p>
            <a:pPr>
              <a:buNone/>
            </a:pPr>
            <a:r>
              <a:rPr lang="ru-RU" i="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Заполняем Лист путешественника- максимум 5 балла.</a:t>
            </a:r>
          </a:p>
          <a:p>
            <a:pPr>
              <a:buNone/>
            </a:pPr>
            <a:endParaRPr lang="ru-RU" sz="40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ru-RU" sz="4000" i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ью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2428868"/>
            <a:ext cx="4143404" cy="2428892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6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6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6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6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6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6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6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</a:rPr>
              <a:t>Цели урока</a:t>
            </a:r>
            <a:endParaRPr lang="ru-RU" dirty="0">
              <a:solidFill>
                <a:schemeClr val="accent6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214414" y="1285860"/>
          <a:ext cx="6453190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Graphic spid="6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Остров Вычислительный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785926"/>
            <a:ext cx="7772400" cy="4310074"/>
          </a:xfrm>
          <a:effectLst/>
        </p:spPr>
        <p:txBody>
          <a:bodyPr/>
          <a:lstStyle/>
          <a:p>
            <a:pPr>
              <a:buNone/>
            </a:pPr>
            <a:r>
              <a:rPr lang="ru-RU" sz="1800" dirty="0" smtClean="0"/>
              <a:t>Вычислите и расположите числовые ответы</a:t>
            </a:r>
          </a:p>
          <a:p>
            <a:pPr>
              <a:buNone/>
            </a:pPr>
            <a:r>
              <a:rPr lang="ru-RU" sz="1800" dirty="0" smtClean="0"/>
              <a:t> в порядке возрастания и запишите последовательность соответствующих букв. </a:t>
            </a:r>
          </a:p>
          <a:p>
            <a:pPr>
              <a:buNone/>
            </a:pPr>
            <a:r>
              <a:rPr lang="ru-RU" sz="1800" dirty="0" smtClean="0"/>
              <a:t>1. 200% от250;</a:t>
            </a:r>
          </a:p>
          <a:p>
            <a:pPr>
              <a:buNone/>
            </a:pPr>
            <a:r>
              <a:rPr lang="ru-RU" sz="1800" dirty="0" smtClean="0"/>
              <a:t>2. 3% от 900;</a:t>
            </a:r>
          </a:p>
          <a:p>
            <a:pPr>
              <a:buNone/>
            </a:pPr>
            <a:r>
              <a:rPr lang="ru-RU" sz="1800" dirty="0" smtClean="0"/>
              <a:t>3. 7% какого числа составляют 21;</a:t>
            </a:r>
          </a:p>
          <a:p>
            <a:pPr>
              <a:buNone/>
            </a:pPr>
            <a:r>
              <a:rPr lang="ru-RU" sz="1800" dirty="0" smtClean="0"/>
              <a:t>4. 18% какого числа составляет 1,8;</a:t>
            </a:r>
          </a:p>
          <a:p>
            <a:pPr>
              <a:buNone/>
            </a:pPr>
            <a:r>
              <a:rPr lang="ru-RU" sz="1800" dirty="0" smtClean="0"/>
              <a:t>5. 5% от 25;</a:t>
            </a:r>
          </a:p>
          <a:p>
            <a:pPr>
              <a:buNone/>
            </a:pPr>
            <a:r>
              <a:rPr lang="ru-RU" sz="1800" dirty="0" smtClean="0"/>
              <a:t>6. 11% какого числа составляют 12,1;</a:t>
            </a:r>
          </a:p>
          <a:p>
            <a:pPr>
              <a:buNone/>
            </a:pPr>
            <a:r>
              <a:rPr lang="ru-RU" sz="1800" dirty="0" smtClean="0"/>
              <a:t>7. 15% от 300.</a:t>
            </a:r>
          </a:p>
          <a:p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2" y="5143512"/>
          <a:ext cx="8072496" cy="10715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62775"/>
                <a:gridCol w="1055349"/>
                <a:gridCol w="1009062"/>
                <a:gridCol w="1009062"/>
                <a:gridCol w="1009062"/>
                <a:gridCol w="1009062"/>
                <a:gridCol w="1009062"/>
                <a:gridCol w="1009062"/>
              </a:tblGrid>
              <a:tr h="535785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</a:tr>
              <a:tr h="535785">
                <a:tc>
                  <a:txBody>
                    <a:bodyPr/>
                    <a:lstStyle/>
                    <a:p>
                      <a:r>
                        <a:rPr lang="ru-RU" dirty="0" smtClean="0"/>
                        <a:t>Буква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image568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2500306"/>
            <a:ext cx="3143272" cy="2286016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5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4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4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45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45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45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45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45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45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45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450"/>
                            </p:stCondLst>
                            <p:childTnLst>
                              <p:par>
                                <p:cTn id="7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5800" y="500042"/>
            <a:ext cx="7772400" cy="1000132"/>
          </a:xfrm>
          <a:effectLst/>
        </p:spPr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Ответ</a:t>
            </a:r>
            <a:r>
              <a:rPr lang="ru-RU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: Гигиена.</a:t>
            </a:r>
            <a:endParaRPr lang="ru-RU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42910" y="1571612"/>
            <a:ext cx="7772400" cy="4114800"/>
          </a:xfrm>
          <a:effectLst/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2400" dirty="0" smtClean="0"/>
              <a:t> </a:t>
            </a:r>
            <a:r>
              <a:rPr lang="ru-RU" sz="4000" dirty="0" smtClean="0">
                <a:solidFill>
                  <a:schemeClr val="tx2"/>
                </a:solidFill>
              </a:rPr>
              <a:t>Четвертое правило острова Здоровье:</a:t>
            </a:r>
          </a:p>
          <a:p>
            <a:r>
              <a:rPr lang="ru-RU" sz="2400" dirty="0" smtClean="0">
                <a:solidFill>
                  <a:schemeClr val="accent6"/>
                </a:solidFill>
              </a:rPr>
              <a:t>Гигиену очень строго</a:t>
            </a:r>
          </a:p>
          <a:p>
            <a:r>
              <a:rPr lang="ru-RU" sz="2400" dirty="0" smtClean="0">
                <a:solidFill>
                  <a:schemeClr val="accent6"/>
                </a:solidFill>
              </a:rPr>
              <a:t>Надо соблюдать всегда.</a:t>
            </a:r>
          </a:p>
          <a:p>
            <a:r>
              <a:rPr lang="ru-RU" sz="2400" dirty="0" smtClean="0">
                <a:solidFill>
                  <a:schemeClr val="accent6"/>
                </a:solidFill>
              </a:rPr>
              <a:t>Под ногтями грязи много,</a:t>
            </a:r>
          </a:p>
          <a:p>
            <a:r>
              <a:rPr lang="ru-RU" sz="2400" dirty="0" smtClean="0">
                <a:solidFill>
                  <a:schemeClr val="accent6"/>
                </a:solidFill>
              </a:rPr>
              <a:t>Хоть она и невидна.</a:t>
            </a:r>
          </a:p>
          <a:p>
            <a:endParaRPr lang="ru-RU" sz="2400" dirty="0" smtClean="0">
              <a:solidFill>
                <a:schemeClr val="accent6"/>
              </a:solidFill>
            </a:endParaRPr>
          </a:p>
          <a:p>
            <a:endParaRPr lang="ru-RU" sz="2400" dirty="0" smtClean="0">
              <a:solidFill>
                <a:schemeClr val="accent6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chemeClr val="accent6"/>
                </a:solidFill>
              </a:rPr>
              <a:t>Заполняем Лист путешественника – максимум 7 баллов</a:t>
            </a:r>
          </a:p>
          <a:p>
            <a:pPr>
              <a:buNone/>
            </a:pPr>
            <a:endParaRPr lang="ru-RU" sz="4000" i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gigie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2857496"/>
            <a:ext cx="3143272" cy="2643206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1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15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15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15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15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15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</a:rPr>
              <a:t>Остров Поэтический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643050"/>
            <a:ext cx="7772400" cy="4257676"/>
          </a:xfrm>
          <a:effectLst/>
        </p:spPr>
        <p:txBody>
          <a:bodyPr/>
          <a:lstStyle/>
          <a:p>
            <a:pPr>
              <a:buNone/>
            </a:pPr>
            <a:r>
              <a:rPr lang="ru-RU" sz="2000" dirty="0" smtClean="0"/>
              <a:t>С головы до самых пяток,</a:t>
            </a:r>
          </a:p>
          <a:p>
            <a:pPr>
              <a:buNone/>
            </a:pPr>
            <a:r>
              <a:rPr lang="ru-RU" sz="2000" dirty="0" smtClean="0"/>
              <a:t>В теле должен быть …порядок. </a:t>
            </a:r>
          </a:p>
          <a:p>
            <a:pPr>
              <a:buNone/>
            </a:pPr>
            <a:r>
              <a:rPr lang="ru-RU" sz="2000" dirty="0" smtClean="0"/>
              <a:t>Чтобы тело было крепким</a:t>
            </a:r>
          </a:p>
          <a:p>
            <a:pPr>
              <a:buNone/>
            </a:pPr>
            <a:r>
              <a:rPr lang="ru-RU" sz="2000" dirty="0" smtClean="0"/>
              <a:t>Поднимайся, не ленись</a:t>
            </a:r>
          </a:p>
          <a:p>
            <a:pPr>
              <a:buNone/>
            </a:pPr>
            <a:r>
              <a:rPr lang="ru-RU" sz="2000" dirty="0" smtClean="0"/>
              <a:t>На… зарядку становись!</a:t>
            </a:r>
          </a:p>
          <a:p>
            <a:pPr>
              <a:buNone/>
            </a:pPr>
            <a:r>
              <a:rPr lang="ru-RU" sz="2000" dirty="0" smtClean="0"/>
              <a:t> Когда идёшь по улице,</a:t>
            </a:r>
          </a:p>
          <a:p>
            <a:pPr>
              <a:buNone/>
            </a:pPr>
            <a:r>
              <a:rPr lang="ru-RU" sz="2000" dirty="0" smtClean="0"/>
              <a:t>Не надо, друг, …сутулиться!</a:t>
            </a:r>
          </a:p>
          <a:p>
            <a:pPr>
              <a:buNone/>
            </a:pPr>
            <a:r>
              <a:rPr lang="ru-RU" sz="2000" dirty="0" smtClean="0"/>
              <a:t> Не гнись, пожалуйста, дугой,</a:t>
            </a:r>
          </a:p>
          <a:p>
            <a:pPr>
              <a:buNone/>
            </a:pPr>
            <a:r>
              <a:rPr lang="ru-RU" sz="2000" dirty="0" smtClean="0"/>
              <a:t>Сиди… прямее, дорогой.</a:t>
            </a:r>
          </a:p>
          <a:p>
            <a:pPr>
              <a:buNone/>
            </a:pPr>
            <a:r>
              <a:rPr lang="ru-RU" sz="2000" dirty="0" smtClean="0"/>
              <a:t>Чистить зубы надо часто,</a:t>
            </a:r>
          </a:p>
          <a:p>
            <a:pPr>
              <a:buNone/>
            </a:pPr>
            <a:r>
              <a:rPr lang="ru-RU" sz="2000" dirty="0" smtClean="0"/>
              <a:t>Друг зубов – ….зубная паста.</a:t>
            </a:r>
          </a:p>
          <a:p>
            <a:pPr>
              <a:buNone/>
            </a:pPr>
            <a:r>
              <a:rPr lang="ru-RU" sz="2000" dirty="0" smtClean="0"/>
              <a:t> Чтоб дёсны были крепкими,</a:t>
            </a:r>
          </a:p>
          <a:p>
            <a:pPr>
              <a:buNone/>
            </a:pPr>
            <a:r>
              <a:rPr lang="ru-RU" sz="2000" dirty="0" smtClean="0"/>
              <a:t>Грызи ….морковку с репкою.</a:t>
            </a:r>
          </a:p>
          <a:p>
            <a:endParaRPr lang="ru-RU" sz="2000" dirty="0"/>
          </a:p>
        </p:txBody>
      </p:sp>
      <p:pic>
        <p:nvPicPr>
          <p:cNvPr id="9" name="Рисунок 8" descr="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2357430"/>
            <a:ext cx="2357454" cy="1928826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3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3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3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3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3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3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3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3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3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3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3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3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3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</a:rPr>
              <a:t>Итоги урока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643050"/>
            <a:ext cx="7772400" cy="4114800"/>
          </a:xfrm>
          <a:effectLst/>
        </p:spPr>
        <p:txBody>
          <a:bodyPr/>
          <a:lstStyle/>
          <a:p>
            <a:pPr>
              <a:buNone/>
            </a:pPr>
            <a:r>
              <a:rPr lang="ru-RU" dirty="0" smtClean="0"/>
              <a:t>Ваша оценка = 33 % от суммы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Мы приплыли с вами к острову Здоровье, клад найден. </a:t>
            </a:r>
          </a:p>
          <a:p>
            <a:pPr>
              <a:buNone/>
            </a:pPr>
            <a:r>
              <a:rPr lang="ru-RU" dirty="0" smtClean="0"/>
              <a:t>Как вы считаете, </a:t>
            </a:r>
          </a:p>
          <a:p>
            <a:pPr>
              <a:buNone/>
            </a:pPr>
            <a:r>
              <a:rPr lang="ru-RU" dirty="0" smtClean="0"/>
              <a:t>что же это за клад?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3643314"/>
            <a:ext cx="1862140" cy="2614626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5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95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950"/>
                            </p:stCondLst>
                            <p:childTnLst>
                              <p:par>
                                <p:cTn id="3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04888"/>
          </a:xfrm>
        </p:spPr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</a:rPr>
              <a:t>Клад – наше здоровье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685800" y="1714488"/>
            <a:ext cx="3810000" cy="4381512"/>
          </a:xfrm>
          <a:effectLst/>
        </p:spPr>
        <p:txBody>
          <a:bodyPr/>
          <a:lstStyle/>
          <a:p>
            <a:r>
              <a:rPr lang="ru-RU" sz="2000" dirty="0" smtClean="0"/>
              <a:t>Нужно спортом заниматься,</a:t>
            </a:r>
          </a:p>
          <a:p>
            <a:r>
              <a:rPr lang="ru-RU" sz="2000" dirty="0" smtClean="0"/>
              <a:t>Руки мыть перед едой,</a:t>
            </a:r>
          </a:p>
          <a:p>
            <a:r>
              <a:rPr lang="ru-RU" sz="2000" dirty="0" smtClean="0"/>
              <a:t>Зубы чистить, закаляться,</a:t>
            </a:r>
          </a:p>
          <a:p>
            <a:r>
              <a:rPr lang="ru-RU" sz="2000" dirty="0" smtClean="0"/>
              <a:t>И всегда дружить с водой.</a:t>
            </a:r>
          </a:p>
          <a:p>
            <a:r>
              <a:rPr lang="ru-RU" sz="2000" dirty="0" smtClean="0"/>
              <a:t>И тогда все люди в мире</a:t>
            </a:r>
          </a:p>
          <a:p>
            <a:r>
              <a:rPr lang="ru-RU" sz="2000" dirty="0" smtClean="0"/>
              <a:t>Долго, долго будут жить.</a:t>
            </a:r>
          </a:p>
          <a:p>
            <a:r>
              <a:rPr lang="ru-RU" sz="2000" dirty="0" smtClean="0"/>
              <a:t>И запомни, ведь здоровье</a:t>
            </a:r>
          </a:p>
          <a:p>
            <a:r>
              <a:rPr lang="ru-RU" sz="2000" dirty="0" smtClean="0"/>
              <a:t>В магазине не купить!</a:t>
            </a:r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endParaRPr lang="ru-RU" dirty="0"/>
          </a:p>
        </p:txBody>
      </p:sp>
      <p:pic>
        <p:nvPicPr>
          <p:cNvPr id="7" name="Содержимое 6" descr="35п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21383552">
            <a:off x="4814878" y="2080271"/>
            <a:ext cx="3110074" cy="3505650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3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3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3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3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3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3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3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3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3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</a:rPr>
              <a:t>Домашнее задание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Решить № 1045, 1069 (учебник А.Г.Мерзляк)</a:t>
            </a:r>
          </a:p>
          <a:p>
            <a:endParaRPr lang="ru-RU" dirty="0" smtClean="0"/>
          </a:p>
          <a:p>
            <a:r>
              <a:rPr lang="ru-RU" dirty="0" smtClean="0"/>
              <a:t>Составить математический кроссворд по теме «Здоровье»</a:t>
            </a:r>
            <a:endParaRPr lang="ru-RU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68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Рефлексия</a:t>
            </a:r>
            <a:endParaRPr lang="ru-RU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14348" y="1571612"/>
            <a:ext cx="7772400" cy="4114800"/>
          </a:xfrm>
          <a:effectLst/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 </a:t>
            </a:r>
            <a:endParaRPr lang="ru-RU" sz="40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sz="3600" i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Очень понравилось</a:t>
            </a:r>
          </a:p>
          <a:p>
            <a:pPr>
              <a:buNone/>
            </a:pPr>
            <a:endParaRPr lang="ru-RU" sz="3600" i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3600" i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Нормально</a:t>
            </a:r>
          </a:p>
          <a:p>
            <a:pPr>
              <a:buNone/>
            </a:pPr>
            <a:endParaRPr lang="ru-RU" sz="3600" i="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3600" i="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Было неинтересно</a:t>
            </a:r>
          </a:p>
        </p:txBody>
      </p:sp>
      <p:pic>
        <p:nvPicPr>
          <p:cNvPr id="7" name="Рисунок 6" descr="normal_2-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1524000"/>
            <a:ext cx="1714512" cy="1833562"/>
          </a:xfrm>
          <a:prstGeom prst="rect">
            <a:avLst/>
          </a:prstGeom>
        </p:spPr>
      </p:pic>
      <p:pic>
        <p:nvPicPr>
          <p:cNvPr id="8" name="Рисунок 7" descr="мтп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2857496"/>
            <a:ext cx="1500198" cy="1643074"/>
          </a:xfrm>
          <a:prstGeom prst="rect">
            <a:avLst/>
          </a:prstGeom>
        </p:spPr>
      </p:pic>
      <p:pic>
        <p:nvPicPr>
          <p:cNvPr id="9" name="Рисунок 8" descr="normal_1_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7818" y="4071942"/>
            <a:ext cx="2286016" cy="1762124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00"/>
                            </p:stCondLst>
                            <p:childTnLst>
                              <p:par>
                                <p:cTn id="2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9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900"/>
                            </p:stCondLst>
                            <p:childTnLst>
                              <p:par>
                                <p:cTn id="3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9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900"/>
                            </p:stCondLst>
                            <p:childTnLst>
                              <p:par>
                                <p:cTn id="5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14348" y="1928802"/>
            <a:ext cx="7772400" cy="1143000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6"/>
                </a:solidFill>
              </a:rPr>
              <a:t>Всю азбуку здоровья</a:t>
            </a:r>
            <a:br>
              <a:rPr lang="ru-RU" sz="3200" dirty="0" smtClean="0">
                <a:solidFill>
                  <a:schemeClr val="accent6"/>
                </a:solidFill>
              </a:rPr>
            </a:br>
            <a:r>
              <a:rPr lang="ru-RU" sz="3200" dirty="0" smtClean="0">
                <a:solidFill>
                  <a:schemeClr val="accent6"/>
                </a:solidFill>
              </a:rPr>
              <a:t>Нужно крепко знать,</a:t>
            </a:r>
            <a:br>
              <a:rPr lang="ru-RU" sz="3200" dirty="0" smtClean="0">
                <a:solidFill>
                  <a:schemeClr val="accent6"/>
                </a:solidFill>
              </a:rPr>
            </a:br>
            <a:r>
              <a:rPr lang="ru-RU" sz="3200" dirty="0" smtClean="0">
                <a:solidFill>
                  <a:schemeClr val="accent6"/>
                </a:solidFill>
              </a:rPr>
              <a:t>И в жизни эти знания</a:t>
            </a:r>
            <a:br>
              <a:rPr lang="ru-RU" sz="3200" dirty="0" smtClean="0">
                <a:solidFill>
                  <a:schemeClr val="accent6"/>
                </a:solidFill>
              </a:rPr>
            </a:br>
            <a:r>
              <a:rPr lang="ru-RU" sz="3200" dirty="0" smtClean="0">
                <a:solidFill>
                  <a:schemeClr val="accent6"/>
                </a:solidFill>
              </a:rPr>
              <a:t>Повсюду выполнять.</a:t>
            </a:r>
            <a:br>
              <a:rPr lang="ru-RU" sz="3200" dirty="0" smtClean="0">
                <a:solidFill>
                  <a:schemeClr val="accent6"/>
                </a:solidFill>
              </a:rPr>
            </a:br>
            <a:r>
              <a:rPr lang="ru-RU" sz="3200" dirty="0" smtClean="0">
                <a:solidFill>
                  <a:schemeClr val="accent6"/>
                </a:solidFill>
              </a:rPr>
              <a:t>Каждый твёрдо должен знать:</a:t>
            </a:r>
            <a:br>
              <a:rPr lang="ru-RU" sz="3200" dirty="0" smtClean="0">
                <a:solidFill>
                  <a:schemeClr val="accent6"/>
                </a:solidFill>
              </a:rPr>
            </a:br>
            <a:r>
              <a:rPr lang="ru-RU" sz="3200" dirty="0" smtClean="0">
                <a:solidFill>
                  <a:schemeClr val="accent6"/>
                </a:solidFill>
              </a:rPr>
              <a:t>Здоровье надо сохранять.</a:t>
            </a:r>
            <a:endParaRPr lang="ru-RU" sz="3200" dirty="0">
              <a:solidFill>
                <a:schemeClr val="accent6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 </a:t>
            </a:r>
            <a:endParaRPr lang="ru-RU" sz="40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ru-RU" sz="4000" i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7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4071942"/>
            <a:ext cx="2214578" cy="178595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dirty="0" smtClean="0"/>
              <a:t>Спасибо за урок!</a:t>
            </a:r>
            <a:endParaRPr lang="ru-RU" sz="4800" dirty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1214422"/>
            <a:ext cx="7772400" cy="4114800"/>
          </a:xfrm>
          <a:effectLst/>
        </p:spPr>
        <p:txBody>
          <a:bodyPr/>
          <a:lstStyle/>
          <a:p>
            <a:r>
              <a:rPr lang="ru-RU" sz="24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Да! Математику нам нужно знать!</a:t>
            </a:r>
          </a:p>
          <a:p>
            <a:r>
              <a:rPr lang="ru-RU" sz="24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Ведь без неё мы кто? Природы дети!</a:t>
            </a:r>
          </a:p>
          <a:p>
            <a:r>
              <a:rPr lang="ru-RU" sz="24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Так пусть мир чисел, формул, теорем,</a:t>
            </a:r>
          </a:p>
          <a:p>
            <a:r>
              <a:rPr lang="ru-RU" sz="24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Гипотез, лемм и аксиом прекрасных,</a:t>
            </a:r>
          </a:p>
          <a:p>
            <a:r>
              <a:rPr lang="ru-RU" sz="24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Нам другом будет, без </a:t>
            </a:r>
          </a:p>
          <a:p>
            <a:pPr>
              <a:buNone/>
            </a:pPr>
            <a:r>
              <a:rPr lang="ru-RU" sz="24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исключения всем!</a:t>
            </a:r>
          </a:p>
          <a:p>
            <a:r>
              <a:rPr lang="ru-RU" sz="24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Чтоб всё нам в мире стало</a:t>
            </a:r>
          </a:p>
          <a:p>
            <a:pPr>
              <a:buNone/>
            </a:pPr>
            <a:r>
              <a:rPr lang="ru-RU" sz="24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ясным и понятным!</a:t>
            </a:r>
            <a:endParaRPr lang="ru-RU" sz="2400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6422870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1928802"/>
            <a:ext cx="1857388" cy="2432294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Untitled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500174"/>
            <a:ext cx="7620000" cy="3810000"/>
          </a:xfr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Сбор багажа</a:t>
            </a:r>
            <a:endParaRPr lang="ru-RU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714348" y="1428736"/>
            <a:ext cx="3810000" cy="4114800"/>
          </a:xfrm>
          <a:effectLst/>
        </p:spPr>
        <p:txBody>
          <a:bodyPr/>
          <a:lstStyle/>
          <a:p>
            <a:r>
              <a:rPr lang="ru-RU" sz="16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14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Процент – это</a:t>
            </a:r>
          </a:p>
          <a:p>
            <a:r>
              <a:rPr lang="ru-RU" sz="14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2) Чтобы перейти от процентов к</a:t>
            </a:r>
          </a:p>
          <a:p>
            <a:r>
              <a:rPr lang="ru-RU" sz="14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десятичной дроби, надо</a:t>
            </a:r>
          </a:p>
          <a:p>
            <a:r>
              <a:rPr lang="ru-RU" sz="14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3) Чтобы найти процент от числа,                  </a:t>
            </a:r>
          </a:p>
          <a:p>
            <a:r>
              <a:rPr lang="ru-RU" sz="14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надо</a:t>
            </a:r>
          </a:p>
          <a:p>
            <a:r>
              <a:rPr lang="ru-RU" sz="14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4) Чтобы перейти от десятичной</a:t>
            </a:r>
          </a:p>
          <a:p>
            <a:r>
              <a:rPr lang="ru-RU" sz="14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дроби к процентам, надо</a:t>
            </a:r>
          </a:p>
          <a:p>
            <a:r>
              <a:rPr lang="ru-RU" sz="14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5) Чтобы найти число по его</a:t>
            </a:r>
          </a:p>
          <a:p>
            <a:r>
              <a:rPr lang="ru-RU" sz="14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проценту, надо</a:t>
            </a:r>
          </a:p>
          <a:p>
            <a:r>
              <a:rPr lang="ru-RU" sz="14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6) Чтобы умножить десятичную</a:t>
            </a:r>
          </a:p>
          <a:p>
            <a:r>
              <a:rPr lang="ru-RU" sz="14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дробь на 100, надо</a:t>
            </a:r>
          </a:p>
          <a:p>
            <a:r>
              <a:rPr lang="ru-RU" sz="14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7) Чтобы разделить десятичную</a:t>
            </a:r>
          </a:p>
          <a:p>
            <a:r>
              <a:rPr lang="ru-RU" sz="14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дробь на 100, надо.</a:t>
            </a:r>
          </a:p>
          <a:p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3438" y="1500174"/>
            <a:ext cx="3810000" cy="4114800"/>
          </a:xfrm>
          <a:effectLst/>
        </p:spPr>
        <p:txBody>
          <a:bodyPr/>
          <a:lstStyle/>
          <a:p>
            <a:r>
              <a:rPr lang="ru-RU" sz="14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Л) перенести запятую на два знака вправо. </a:t>
            </a:r>
          </a:p>
          <a:p>
            <a:r>
              <a:rPr lang="ru-RU" sz="14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К) сотая часть числа. </a:t>
            </a:r>
          </a:p>
          <a:p>
            <a:r>
              <a:rPr lang="ru-RU" sz="14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Р) число разделить на 100 и умножить на количество процентов. </a:t>
            </a:r>
          </a:p>
          <a:p>
            <a:r>
              <a:rPr lang="ru-RU" sz="14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Ь) перенести запятую на два знака влево</a:t>
            </a:r>
          </a:p>
          <a:p>
            <a:r>
              <a:rPr lang="ru-RU" sz="14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О) разделить количество процентов на 100.</a:t>
            </a:r>
          </a:p>
          <a:p>
            <a:r>
              <a:rPr lang="ru-RU" sz="14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Б) число разделить на количество процентов и умножить на 100. </a:t>
            </a:r>
          </a:p>
          <a:p>
            <a:r>
              <a:rPr lang="ru-RU" sz="1400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А) умножить десятичную дробь на 100</a:t>
            </a:r>
            <a:endParaRPr lang="ru-RU" sz="1400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ю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4572008"/>
            <a:ext cx="2468256" cy="1935112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5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95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95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95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95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95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95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95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95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95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95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95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95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950"/>
                            </p:stCondLst>
                            <p:childTnLst>
                              <p:par>
                                <p:cTn id="1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6950"/>
                            </p:stCondLst>
                            <p:childTnLst>
                              <p:par>
                                <p:cTn id="10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7950"/>
                            </p:stCondLst>
                            <p:childTnLst>
                              <p:par>
                                <p:cTn id="1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8950"/>
                            </p:stCondLst>
                            <p:childTnLst>
                              <p:par>
                                <p:cTn id="1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9950"/>
                            </p:stCondLst>
                            <p:childTnLst>
                              <p:par>
                                <p:cTn id="1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950"/>
                            </p:stCondLst>
                            <p:childTnLst>
                              <p:par>
                                <p:cTn id="1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928934"/>
            <a:ext cx="7772400" cy="1362075"/>
          </a:xfrm>
        </p:spPr>
        <p:txBody>
          <a:bodyPr/>
          <a:lstStyle/>
          <a:p>
            <a:pPr algn="ctr"/>
            <a:r>
              <a:rPr lang="ru-RU" sz="2800" i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Заполняем лист путешественника.</a:t>
            </a:r>
            <a:r>
              <a:rPr lang="ru-RU" sz="2800" i="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i="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i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Сбор багажа: максимум 7 баллов</a:t>
            </a:r>
            <a:endParaRPr lang="ru-RU" sz="2800" i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14348" y="1500174"/>
            <a:ext cx="7772400" cy="1500187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Ответ</a:t>
            </a:r>
            <a:r>
              <a:rPr lang="ru-RU" sz="6000" dirty="0" smtClean="0">
                <a:solidFill>
                  <a:schemeClr val="accent6"/>
                </a:solidFill>
              </a:rPr>
              <a:t>: Корабль</a:t>
            </a:r>
          </a:p>
          <a:p>
            <a:endParaRPr lang="ru-RU" dirty="0"/>
          </a:p>
        </p:txBody>
      </p:sp>
      <p:pic>
        <p:nvPicPr>
          <p:cNvPr id="6" name="Рисунок 5" descr="12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286256"/>
            <a:ext cx="10568558" cy="1500198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http://aunimages.animfactory.com/animations/people_a_l/little_buddy/little_buddy_spinning_boat_wheel_hg_wht.gif"/>
          <p:cNvPicPr>
            <a:picLocks noChangeAspect="1" noChangeArrowheads="1" noCrop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428992" y="1785926"/>
            <a:ext cx="2286016" cy="3094915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214346" y="571480"/>
            <a:ext cx="7772400" cy="1143000"/>
          </a:xfrm>
          <a:effectLst/>
        </p:spPr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Ищем карту</a:t>
            </a:r>
            <a:endParaRPr lang="ru-RU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642910" y="2214554"/>
          <a:ext cx="7772400" cy="1304924"/>
        </p:xfrm>
        <a:graphic>
          <a:graphicData uri="http://schemas.openxmlformats.org/drawingml/2006/table">
            <a:tbl>
              <a:tblPr bandRow="1">
                <a:tableStyleId>{E8B1032C-EA38-4F05-BA0D-38AFFFC7BED3}</a:tableStyleId>
              </a:tblPr>
              <a:tblGrid>
                <a:gridCol w="2590800"/>
                <a:gridCol w="2590800"/>
                <a:gridCol w="2590800"/>
              </a:tblGrid>
              <a:tr h="65246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4:20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15:150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15:2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5246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0,2*100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17:100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3,5*20</a:t>
                      </a:r>
                      <a:endParaRPr lang="ru-RU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714348" y="4214818"/>
          <a:ext cx="7786743" cy="1357322"/>
        </p:xfrm>
        <a:graphic>
          <a:graphicData uri="http://schemas.openxmlformats.org/drawingml/2006/table">
            <a:tbl>
              <a:tblPr bandRow="1">
                <a:tableStyleId>{E8B1032C-EA38-4F05-BA0D-38AFFFC7BED3}</a:tableStyleId>
              </a:tblPr>
              <a:tblGrid>
                <a:gridCol w="2595581"/>
                <a:gridCol w="2595581"/>
                <a:gridCol w="2595581"/>
              </a:tblGrid>
              <a:tr h="67866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+mj-lt"/>
                          <a:cs typeface="Arial" pitchFamily="34" charset="0"/>
                        </a:rPr>
                        <a:t>0,1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+mj-lt"/>
                          <a:cs typeface="Arial" pitchFamily="34" charset="0"/>
                        </a:rPr>
                        <a:t>70</a:t>
                      </a:r>
                      <a:endParaRPr lang="ru-RU" sz="2800" dirty="0"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+mj-lt"/>
                          <a:cs typeface="Arial" pitchFamily="34" charset="0"/>
                        </a:rPr>
                        <a:t>20</a:t>
                      </a:r>
                      <a:endParaRPr lang="ru-RU" sz="2800" dirty="0"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</a:tr>
              <a:tr h="67866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+mj-lt"/>
                          <a:cs typeface="Arial" pitchFamily="34" charset="0"/>
                        </a:rPr>
                        <a:t>0,17</a:t>
                      </a:r>
                      <a:endParaRPr lang="ru-RU" sz="2800" dirty="0"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+mj-lt"/>
                          <a:cs typeface="Arial" pitchFamily="34" charset="0"/>
                        </a:rPr>
                        <a:t>0,2</a:t>
                      </a:r>
                      <a:endParaRPr lang="ru-RU" sz="2800" dirty="0"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+mj-lt"/>
                          <a:cs typeface="Arial" pitchFamily="34" charset="0"/>
                        </a:rPr>
                        <a:t>7,5</a:t>
                      </a:r>
                      <a:endParaRPr lang="ru-RU" sz="2800" dirty="0"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785786" y="3571876"/>
            <a:ext cx="2571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Ответы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5786" y="1643050"/>
            <a:ext cx="16321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Примеры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3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214290"/>
            <a:ext cx="2571768" cy="1955248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ru-RU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Карта</a:t>
            </a:r>
            <a:endParaRPr lang="ru-RU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714488"/>
            <a:ext cx="7772400" cy="4114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i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Заполняем  Лист путешественника.</a:t>
            </a:r>
          </a:p>
          <a:p>
            <a:r>
              <a:rPr lang="ru-RU" i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Ищем карту: максимум 6 баллов.</a:t>
            </a:r>
            <a:endParaRPr lang="ru-RU" i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3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5140" y="571480"/>
            <a:ext cx="1571636" cy="1085669"/>
          </a:xfrm>
          <a:prstGeom prst="rect">
            <a:avLst/>
          </a:prstGeom>
        </p:spPr>
      </p:pic>
      <p:pic>
        <p:nvPicPr>
          <p:cNvPr id="5" name="Рисунок 4" descr="Untitled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2928934"/>
            <a:ext cx="7286676" cy="3500462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90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980"/>
                            </p:stCondLst>
                            <p:childTnLst>
                              <p:par>
                                <p:cTn id="3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nautical_navigation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Bookman Old Style"/>
        <a:ea typeface=""/>
        <a:cs typeface=""/>
      </a:majorFont>
      <a:minorFont>
        <a:latin typeface="Bookman Old Styl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nautical_navigation</Template>
  <TotalTime>512</TotalTime>
  <Words>859</Words>
  <Application>Microsoft Office PowerPoint</Application>
  <PresentationFormat>Экран (4:3)</PresentationFormat>
  <Paragraphs>229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nautical_navigation</vt:lpstr>
      <vt:lpstr>Путешествие к острову Здоровье.  «Проценты»</vt:lpstr>
      <vt:lpstr>Цели урока</vt:lpstr>
      <vt:lpstr>Презентация PowerPoint</vt:lpstr>
      <vt:lpstr>Презентация PowerPoint</vt:lpstr>
      <vt:lpstr>Сбор багажа</vt:lpstr>
      <vt:lpstr>Заполняем лист путешественника. Сбор багажа: максимум 7 баллов</vt:lpstr>
      <vt:lpstr>Презентация PowerPoint</vt:lpstr>
      <vt:lpstr>Ищем карту</vt:lpstr>
      <vt:lpstr>Карта</vt:lpstr>
      <vt:lpstr> Остров Разгадок</vt:lpstr>
      <vt:lpstr>Презентация PowerPoint</vt:lpstr>
      <vt:lpstr>Бухта Задач</vt:lpstr>
      <vt:lpstr>Бухта Задач</vt:lpstr>
      <vt:lpstr>Преодолеваем рифы</vt:lpstr>
      <vt:lpstr>Второе правило острова Здоровье</vt:lpstr>
      <vt:lpstr>           Маяк художников</vt:lpstr>
      <vt:lpstr>Третье правило острова Здоровье</vt:lpstr>
      <vt:lpstr>Встреча с пиратами</vt:lpstr>
      <vt:lpstr>Выполняем взаимопроверку</vt:lpstr>
      <vt:lpstr>Остров Вычислительный</vt:lpstr>
      <vt:lpstr>Ответ: Гигиена.</vt:lpstr>
      <vt:lpstr>Остров Поэтический</vt:lpstr>
      <vt:lpstr>Итоги урока</vt:lpstr>
      <vt:lpstr>Клад – наше здоровье</vt:lpstr>
      <vt:lpstr>Домашнее задание</vt:lpstr>
      <vt:lpstr>Рефлексия</vt:lpstr>
      <vt:lpstr>Всю азбуку здоровья Нужно крепко знать, И в жизни эти знания Повсюду выполнять. Каждый твёрдо должен знать: Здоровье надо сохранять.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страну Здоровье.  «Проценты»</dc:title>
  <dc:creator>User</dc:creator>
  <cp:lastModifiedBy>Пользователь Windows</cp:lastModifiedBy>
  <cp:revision>57</cp:revision>
  <dcterms:created xsi:type="dcterms:W3CDTF">2009-11-01T07:01:28Z</dcterms:created>
  <dcterms:modified xsi:type="dcterms:W3CDTF">2016-01-05T05:46:49Z</dcterms:modified>
</cp:coreProperties>
</file>