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78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9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79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94066" autoAdjust="0"/>
  </p:normalViewPr>
  <p:slideViewPr>
    <p:cSldViewPr>
      <p:cViewPr varScale="1">
        <p:scale>
          <a:sx n="91" d="100"/>
          <a:sy n="91" d="100"/>
        </p:scale>
        <p:origin x="-136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FBA7D5-BAC7-4D3E-80B6-581483276336}" type="doc">
      <dgm:prSet loTypeId="urn:microsoft.com/office/officeart/2005/8/layout/hList3" loCatId="list" qsTypeId="urn:microsoft.com/office/officeart/2005/8/quickstyle/simple4" qsCatId="simple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FD72B44D-77F3-4B1C-B59D-7CE236C27D8F}">
      <dgm:prSet phldrT="[Текст]"/>
      <dgm:spPr/>
      <dgm:t>
        <a:bodyPr/>
        <a:lstStyle/>
        <a:p>
          <a:r>
            <a:rPr lang="ru-RU" dirty="0" smtClean="0"/>
            <a:t>          Цели урока</a:t>
          </a:r>
          <a:endParaRPr lang="ru-RU" dirty="0"/>
        </a:p>
      </dgm:t>
    </dgm:pt>
    <dgm:pt modelId="{64E0AD71-3D5F-480C-B6F1-B3D62EF01ABF}" type="parTrans" cxnId="{F21C3324-7711-4234-BEE1-EFBD56451880}">
      <dgm:prSet/>
      <dgm:spPr/>
      <dgm:t>
        <a:bodyPr/>
        <a:lstStyle/>
        <a:p>
          <a:endParaRPr lang="ru-RU"/>
        </a:p>
      </dgm:t>
    </dgm:pt>
    <dgm:pt modelId="{7B1EBE70-3C64-4900-BE90-83C561152F16}" type="sibTrans" cxnId="{F21C3324-7711-4234-BEE1-EFBD56451880}">
      <dgm:prSet/>
      <dgm:spPr/>
      <dgm:t>
        <a:bodyPr/>
        <a:lstStyle/>
        <a:p>
          <a:endParaRPr lang="ru-RU"/>
        </a:p>
      </dgm:t>
    </dgm:pt>
    <dgm:pt modelId="{C13A0045-9BA7-4F96-88FB-24A5CFD4020F}">
      <dgm:prSet phldrT="[Текст]" custT="1"/>
      <dgm:spPr/>
      <dgm:t>
        <a:bodyPr/>
        <a:lstStyle/>
        <a:p>
          <a:pPr algn="ctr"/>
          <a:r>
            <a:rPr lang="ru-RU" sz="2000" b="1" dirty="0" smtClean="0"/>
            <a:t>обучающие:</a:t>
          </a:r>
        </a:p>
        <a:p>
          <a:pPr algn="ctr"/>
          <a:r>
            <a:rPr lang="ru-RU" sz="1800" dirty="0" smtClean="0"/>
            <a:t> научить учащихся обозначать, находить процент чисел и единиц измерения некоторых величин, переводить процент в десятичную дробь и обратно, решать задачи на проценты;</a:t>
          </a:r>
          <a:endParaRPr lang="ru-RU" sz="1800" dirty="0"/>
        </a:p>
      </dgm:t>
    </dgm:pt>
    <dgm:pt modelId="{1D6AC391-A6F5-4581-BCE4-FD549A84113F}" type="parTrans" cxnId="{8791E525-49D8-476F-9ACF-3BD83112C835}">
      <dgm:prSet/>
      <dgm:spPr/>
      <dgm:t>
        <a:bodyPr/>
        <a:lstStyle/>
        <a:p>
          <a:endParaRPr lang="ru-RU"/>
        </a:p>
      </dgm:t>
    </dgm:pt>
    <dgm:pt modelId="{E97E86CA-E4D0-4B07-B4CC-EE3E5AA701C0}" type="sibTrans" cxnId="{8791E525-49D8-476F-9ACF-3BD83112C835}">
      <dgm:prSet/>
      <dgm:spPr/>
      <dgm:t>
        <a:bodyPr/>
        <a:lstStyle/>
        <a:p>
          <a:endParaRPr lang="ru-RU"/>
        </a:p>
      </dgm:t>
    </dgm:pt>
    <dgm:pt modelId="{6091AFA0-A81B-46DE-AB8A-28B1C29ECAAE}">
      <dgm:prSet phldrT="[Текст]" custT="1"/>
      <dgm:spPr/>
      <dgm:t>
        <a:bodyPr/>
        <a:lstStyle/>
        <a:p>
          <a:r>
            <a:rPr lang="ru-RU" sz="2000" b="1" dirty="0" smtClean="0"/>
            <a:t>развивающие:</a:t>
          </a:r>
        </a:p>
        <a:p>
          <a:r>
            <a:rPr lang="ru-RU" sz="1800" dirty="0" smtClean="0"/>
            <a:t>развивать познавательную активность, навыки аналитического и логического мышления учащихся, навыков устного счёта, самостоятельной работы; интерес к математике через материал о здоровом образе жизни;</a:t>
          </a:r>
          <a:endParaRPr lang="ru-RU" sz="1800" dirty="0"/>
        </a:p>
      </dgm:t>
    </dgm:pt>
    <dgm:pt modelId="{5F508425-3B8C-4D10-9B1D-97B6F54E162B}" type="parTrans" cxnId="{D33ACD13-7C9C-4B51-8B8E-85CEBEEF2121}">
      <dgm:prSet/>
      <dgm:spPr/>
      <dgm:t>
        <a:bodyPr/>
        <a:lstStyle/>
        <a:p>
          <a:endParaRPr lang="ru-RU"/>
        </a:p>
      </dgm:t>
    </dgm:pt>
    <dgm:pt modelId="{820A3F53-C97F-4B79-A80C-2F406632E02E}" type="sibTrans" cxnId="{D33ACD13-7C9C-4B51-8B8E-85CEBEEF2121}">
      <dgm:prSet/>
      <dgm:spPr/>
      <dgm:t>
        <a:bodyPr/>
        <a:lstStyle/>
        <a:p>
          <a:endParaRPr lang="ru-RU"/>
        </a:p>
      </dgm:t>
    </dgm:pt>
    <dgm:pt modelId="{91127E64-DCAD-4925-B26C-2ED768CA951F}">
      <dgm:prSet phldrT="[Текст]" custT="1"/>
      <dgm:spPr/>
      <dgm:t>
        <a:bodyPr/>
        <a:lstStyle/>
        <a:p>
          <a:r>
            <a:rPr lang="ru-RU" sz="2000" b="1" dirty="0" smtClean="0"/>
            <a:t>воспитывающие:</a:t>
          </a:r>
        </a:p>
        <a:p>
          <a:r>
            <a:rPr lang="ru-RU" sz="1800" dirty="0" smtClean="0"/>
            <a:t>воспитывать осознанное, ценностное отношение к собственному здоровью,  трудолюбие, взаимопонимание, уверенность в себе. </a:t>
          </a:r>
          <a:endParaRPr lang="ru-RU" sz="1800" dirty="0"/>
        </a:p>
      </dgm:t>
    </dgm:pt>
    <dgm:pt modelId="{02DF7A6C-31AC-4CC3-8848-B6B0A35B80A9}" type="parTrans" cxnId="{B7BF8AE3-BB91-4FF1-85FC-575794FD4083}">
      <dgm:prSet/>
      <dgm:spPr/>
      <dgm:t>
        <a:bodyPr/>
        <a:lstStyle/>
        <a:p>
          <a:endParaRPr lang="ru-RU"/>
        </a:p>
      </dgm:t>
    </dgm:pt>
    <dgm:pt modelId="{0A545EDB-9E54-4C6C-99BD-DD65FC5A0AFD}" type="sibTrans" cxnId="{B7BF8AE3-BB91-4FF1-85FC-575794FD4083}">
      <dgm:prSet/>
      <dgm:spPr/>
      <dgm:t>
        <a:bodyPr/>
        <a:lstStyle/>
        <a:p>
          <a:endParaRPr lang="ru-RU"/>
        </a:p>
      </dgm:t>
    </dgm:pt>
    <dgm:pt modelId="{77972EDC-994D-4EE6-9249-F6F44E1AF37D}" type="pres">
      <dgm:prSet presAssocID="{EDFBA7D5-BAC7-4D3E-80B6-58148327633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04D369D-FCB6-43D9-BE4B-11E48C22CF66}" type="pres">
      <dgm:prSet presAssocID="{FD72B44D-77F3-4B1C-B59D-7CE236C27D8F}" presName="roof" presStyleLbl="dkBgShp" presStyleIdx="0" presStyleCnt="2"/>
      <dgm:spPr/>
      <dgm:t>
        <a:bodyPr/>
        <a:lstStyle/>
        <a:p>
          <a:endParaRPr lang="ru-RU"/>
        </a:p>
      </dgm:t>
    </dgm:pt>
    <dgm:pt modelId="{2B9B1D11-1CD9-460F-ACAA-86A9B6CF37C6}" type="pres">
      <dgm:prSet presAssocID="{FD72B44D-77F3-4B1C-B59D-7CE236C27D8F}" presName="pillars" presStyleCnt="0"/>
      <dgm:spPr/>
    </dgm:pt>
    <dgm:pt modelId="{A4F6F0A8-B49A-4305-A39E-28F6684FA4EE}" type="pres">
      <dgm:prSet presAssocID="{FD72B44D-77F3-4B1C-B59D-7CE236C27D8F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C6F196-BE68-4E97-AB2D-7A5C91F6FA07}" type="pres">
      <dgm:prSet presAssocID="{6091AFA0-A81B-46DE-AB8A-28B1C29ECAAE}" presName="pillarX" presStyleLbl="node1" presStyleIdx="1" presStyleCnt="3" custScaleX="1109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529311-847A-4169-BCAB-6957C6397B81}" type="pres">
      <dgm:prSet presAssocID="{91127E64-DCAD-4925-B26C-2ED768CA951F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5EC0D1-B256-4E7B-8E83-BD110E3DBED2}" type="pres">
      <dgm:prSet presAssocID="{FD72B44D-77F3-4B1C-B59D-7CE236C27D8F}" presName="base" presStyleLbl="dkBgShp" presStyleIdx="1" presStyleCnt="2"/>
      <dgm:spPr/>
    </dgm:pt>
  </dgm:ptLst>
  <dgm:cxnLst>
    <dgm:cxn modelId="{FCFB121B-CA0D-4748-8555-FB74EF33ADF8}" type="presOf" srcId="{EDFBA7D5-BAC7-4D3E-80B6-581483276336}" destId="{77972EDC-994D-4EE6-9249-F6F44E1AF37D}" srcOrd="0" destOrd="0" presId="urn:microsoft.com/office/officeart/2005/8/layout/hList3"/>
    <dgm:cxn modelId="{980FD55B-FE4C-41A7-81BC-E7386504D1D2}" type="presOf" srcId="{6091AFA0-A81B-46DE-AB8A-28B1C29ECAAE}" destId="{87C6F196-BE68-4E97-AB2D-7A5C91F6FA07}" srcOrd="0" destOrd="0" presId="urn:microsoft.com/office/officeart/2005/8/layout/hList3"/>
    <dgm:cxn modelId="{F3138BF1-19E3-40CB-93CE-3A0E2129F0A8}" type="presOf" srcId="{C13A0045-9BA7-4F96-88FB-24A5CFD4020F}" destId="{A4F6F0A8-B49A-4305-A39E-28F6684FA4EE}" srcOrd="0" destOrd="0" presId="urn:microsoft.com/office/officeart/2005/8/layout/hList3"/>
    <dgm:cxn modelId="{F21C3324-7711-4234-BEE1-EFBD56451880}" srcId="{EDFBA7D5-BAC7-4D3E-80B6-581483276336}" destId="{FD72B44D-77F3-4B1C-B59D-7CE236C27D8F}" srcOrd="0" destOrd="0" parTransId="{64E0AD71-3D5F-480C-B6F1-B3D62EF01ABF}" sibTransId="{7B1EBE70-3C64-4900-BE90-83C561152F16}"/>
    <dgm:cxn modelId="{DA544C92-AB02-45B0-AE7A-4F5DDF17940F}" type="presOf" srcId="{FD72B44D-77F3-4B1C-B59D-7CE236C27D8F}" destId="{E04D369D-FCB6-43D9-BE4B-11E48C22CF66}" srcOrd="0" destOrd="0" presId="urn:microsoft.com/office/officeart/2005/8/layout/hList3"/>
    <dgm:cxn modelId="{D47435A4-519F-43BF-BEED-AF69CA39AB8F}" type="presOf" srcId="{91127E64-DCAD-4925-B26C-2ED768CA951F}" destId="{6B529311-847A-4169-BCAB-6957C6397B81}" srcOrd="0" destOrd="0" presId="urn:microsoft.com/office/officeart/2005/8/layout/hList3"/>
    <dgm:cxn modelId="{D33ACD13-7C9C-4B51-8B8E-85CEBEEF2121}" srcId="{FD72B44D-77F3-4B1C-B59D-7CE236C27D8F}" destId="{6091AFA0-A81B-46DE-AB8A-28B1C29ECAAE}" srcOrd="1" destOrd="0" parTransId="{5F508425-3B8C-4D10-9B1D-97B6F54E162B}" sibTransId="{820A3F53-C97F-4B79-A80C-2F406632E02E}"/>
    <dgm:cxn modelId="{B7BF8AE3-BB91-4FF1-85FC-575794FD4083}" srcId="{FD72B44D-77F3-4B1C-B59D-7CE236C27D8F}" destId="{91127E64-DCAD-4925-B26C-2ED768CA951F}" srcOrd="2" destOrd="0" parTransId="{02DF7A6C-31AC-4CC3-8848-B6B0A35B80A9}" sibTransId="{0A545EDB-9E54-4C6C-99BD-DD65FC5A0AFD}"/>
    <dgm:cxn modelId="{8791E525-49D8-476F-9ACF-3BD83112C835}" srcId="{FD72B44D-77F3-4B1C-B59D-7CE236C27D8F}" destId="{C13A0045-9BA7-4F96-88FB-24A5CFD4020F}" srcOrd="0" destOrd="0" parTransId="{1D6AC391-A6F5-4581-BCE4-FD549A84113F}" sibTransId="{E97E86CA-E4D0-4B07-B4CC-EE3E5AA701C0}"/>
    <dgm:cxn modelId="{193464A8-267C-40B0-B25B-5955C49B934F}" type="presParOf" srcId="{77972EDC-994D-4EE6-9249-F6F44E1AF37D}" destId="{E04D369D-FCB6-43D9-BE4B-11E48C22CF66}" srcOrd="0" destOrd="0" presId="urn:microsoft.com/office/officeart/2005/8/layout/hList3"/>
    <dgm:cxn modelId="{4808103C-8E04-4C89-BDA7-11AC3CB8450B}" type="presParOf" srcId="{77972EDC-994D-4EE6-9249-F6F44E1AF37D}" destId="{2B9B1D11-1CD9-460F-ACAA-86A9B6CF37C6}" srcOrd="1" destOrd="0" presId="urn:microsoft.com/office/officeart/2005/8/layout/hList3"/>
    <dgm:cxn modelId="{4BD6C176-B7D5-40DB-AAFD-375D43CD283A}" type="presParOf" srcId="{2B9B1D11-1CD9-460F-ACAA-86A9B6CF37C6}" destId="{A4F6F0A8-B49A-4305-A39E-28F6684FA4EE}" srcOrd="0" destOrd="0" presId="urn:microsoft.com/office/officeart/2005/8/layout/hList3"/>
    <dgm:cxn modelId="{33536756-7C25-4883-9532-3C52E7E9D64E}" type="presParOf" srcId="{2B9B1D11-1CD9-460F-ACAA-86A9B6CF37C6}" destId="{87C6F196-BE68-4E97-AB2D-7A5C91F6FA07}" srcOrd="1" destOrd="0" presId="urn:microsoft.com/office/officeart/2005/8/layout/hList3"/>
    <dgm:cxn modelId="{AE0EDC7D-FFA1-4836-A7A0-1C5698588CBD}" type="presParOf" srcId="{2B9B1D11-1CD9-460F-ACAA-86A9B6CF37C6}" destId="{6B529311-847A-4169-BCAB-6957C6397B81}" srcOrd="2" destOrd="0" presId="urn:microsoft.com/office/officeart/2005/8/layout/hList3"/>
    <dgm:cxn modelId="{65F77388-715B-4278-BD1F-5F3C96F7F830}" type="presParOf" srcId="{77972EDC-994D-4EE6-9249-F6F44E1AF37D}" destId="{825EC0D1-B256-4E7B-8E83-BD110E3DBED2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6174FD-615A-42D0-9A3F-B1ABED71D4F1}" type="doc">
      <dgm:prSet loTypeId="urn:microsoft.com/office/officeart/2005/8/layout/vList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CB018CE-FC81-45E9-83DA-5328CEEA6854}">
      <dgm:prSet phldrT="[Текст]"/>
      <dgm:spPr/>
      <dgm:t>
        <a:bodyPr/>
        <a:lstStyle/>
        <a:p>
          <a:r>
            <a:rPr lang="ru-RU" dirty="0" smtClean="0"/>
            <a:t>Чтобы перевести десятичную дробь в проценты</a:t>
          </a:r>
          <a:endParaRPr lang="ru-RU" dirty="0"/>
        </a:p>
      </dgm:t>
    </dgm:pt>
    <dgm:pt modelId="{8EC76167-DD61-47DD-9D1B-645A40DB2968}" type="parTrans" cxnId="{CD63D644-F1EB-472A-BFAE-9E68F7D0FD2F}">
      <dgm:prSet/>
      <dgm:spPr/>
      <dgm:t>
        <a:bodyPr/>
        <a:lstStyle/>
        <a:p>
          <a:endParaRPr lang="ru-RU"/>
        </a:p>
      </dgm:t>
    </dgm:pt>
    <dgm:pt modelId="{0B8B8AA0-E705-4E76-B210-14F361CBB339}" type="sibTrans" cxnId="{CD63D644-F1EB-472A-BFAE-9E68F7D0FD2F}">
      <dgm:prSet/>
      <dgm:spPr/>
      <dgm:t>
        <a:bodyPr/>
        <a:lstStyle/>
        <a:p>
          <a:endParaRPr lang="ru-RU"/>
        </a:p>
      </dgm:t>
    </dgm:pt>
    <dgm:pt modelId="{584FE51D-B0BA-4F61-B75D-3339B7690C96}">
      <dgm:prSet phldrT="[Текст]" custT="1"/>
      <dgm:spPr/>
      <dgm:t>
        <a:bodyPr/>
        <a:lstStyle/>
        <a:p>
          <a:r>
            <a:rPr lang="ru-RU" sz="1800" dirty="0" smtClean="0"/>
            <a:t>надо её умножить на 100</a:t>
          </a:r>
          <a:r>
            <a:rPr lang="ru-RU" sz="1300" dirty="0" smtClean="0"/>
            <a:t>.</a:t>
          </a:r>
          <a:endParaRPr lang="ru-RU" sz="1300" dirty="0"/>
        </a:p>
      </dgm:t>
    </dgm:pt>
    <dgm:pt modelId="{6EC29F24-67DA-4E42-8282-C651C53A8B49}" type="parTrans" cxnId="{22AD1678-40D6-4576-9065-86254C74D022}">
      <dgm:prSet/>
      <dgm:spPr/>
      <dgm:t>
        <a:bodyPr/>
        <a:lstStyle/>
        <a:p>
          <a:endParaRPr lang="ru-RU"/>
        </a:p>
      </dgm:t>
    </dgm:pt>
    <dgm:pt modelId="{2E094591-0534-4B92-BCE4-4CCDA6E9EF9E}" type="sibTrans" cxnId="{22AD1678-40D6-4576-9065-86254C74D022}">
      <dgm:prSet/>
      <dgm:spPr/>
      <dgm:t>
        <a:bodyPr/>
        <a:lstStyle/>
        <a:p>
          <a:endParaRPr lang="ru-RU"/>
        </a:p>
      </dgm:t>
    </dgm:pt>
    <dgm:pt modelId="{E0137A81-15E2-48F4-8E20-C7F419FAE080}">
      <dgm:prSet phldrT="[Текст]"/>
      <dgm:spPr/>
      <dgm:t>
        <a:bodyPr/>
        <a:lstStyle/>
        <a:p>
          <a:r>
            <a:rPr lang="ru-RU" dirty="0" smtClean="0"/>
            <a:t>Чтобы перевести проценты в десятичную дробь</a:t>
          </a:r>
          <a:endParaRPr lang="ru-RU" dirty="0"/>
        </a:p>
      </dgm:t>
    </dgm:pt>
    <dgm:pt modelId="{13E29DF4-33EA-476A-A89A-7177C34D062C}" type="parTrans" cxnId="{2E2973BC-3741-4CF0-AEDD-7E631C634578}">
      <dgm:prSet/>
      <dgm:spPr/>
      <dgm:t>
        <a:bodyPr/>
        <a:lstStyle/>
        <a:p>
          <a:endParaRPr lang="ru-RU"/>
        </a:p>
      </dgm:t>
    </dgm:pt>
    <dgm:pt modelId="{6AA389E4-6E89-43AB-8B2C-34507BAFFDDB}" type="sibTrans" cxnId="{2E2973BC-3741-4CF0-AEDD-7E631C634578}">
      <dgm:prSet/>
      <dgm:spPr/>
      <dgm:t>
        <a:bodyPr/>
        <a:lstStyle/>
        <a:p>
          <a:endParaRPr lang="ru-RU"/>
        </a:p>
      </dgm:t>
    </dgm:pt>
    <dgm:pt modelId="{E8EE817A-F6AD-4998-A796-550771B34FB2}">
      <dgm:prSet phldrT="[Текст]"/>
      <dgm:spPr/>
      <dgm:t>
        <a:bodyPr/>
        <a:lstStyle/>
        <a:p>
          <a:r>
            <a:rPr lang="ru-RU" dirty="0" smtClean="0"/>
            <a:t>надо разделить число процентов на 100.</a:t>
          </a:r>
          <a:endParaRPr lang="ru-RU" dirty="0"/>
        </a:p>
      </dgm:t>
    </dgm:pt>
    <dgm:pt modelId="{4B45FD69-AE55-435D-907A-C8B34D936BC8}" type="parTrans" cxnId="{48DD8CFB-661D-4298-BE96-A74F1BBFE062}">
      <dgm:prSet/>
      <dgm:spPr/>
      <dgm:t>
        <a:bodyPr/>
        <a:lstStyle/>
        <a:p>
          <a:endParaRPr lang="ru-RU"/>
        </a:p>
      </dgm:t>
    </dgm:pt>
    <dgm:pt modelId="{74A94E42-F01E-4F8A-9865-6C0A27505C18}" type="sibTrans" cxnId="{48DD8CFB-661D-4298-BE96-A74F1BBFE062}">
      <dgm:prSet/>
      <dgm:spPr/>
      <dgm:t>
        <a:bodyPr/>
        <a:lstStyle/>
        <a:p>
          <a:endParaRPr lang="ru-RU"/>
        </a:p>
      </dgm:t>
    </dgm:pt>
    <dgm:pt modelId="{2015DF9A-7D15-4F90-991C-2D7D0A9FE3A7}">
      <dgm:prSet phldrT="[Текст]" custT="1"/>
      <dgm:spPr/>
      <dgm:t>
        <a:bodyPr/>
        <a:lstStyle/>
        <a:p>
          <a:endParaRPr lang="ru-RU" sz="1300" dirty="0"/>
        </a:p>
      </dgm:t>
    </dgm:pt>
    <dgm:pt modelId="{1A3F2A68-E1FD-46A3-972F-989CBC2282EA}" type="parTrans" cxnId="{E3880FC4-73F0-4070-B0A7-D6B078F1033E}">
      <dgm:prSet/>
      <dgm:spPr/>
      <dgm:t>
        <a:bodyPr/>
        <a:lstStyle/>
        <a:p>
          <a:endParaRPr lang="ru-RU"/>
        </a:p>
      </dgm:t>
    </dgm:pt>
    <dgm:pt modelId="{236E2DF3-50D7-47F0-A663-D436594700C1}" type="sibTrans" cxnId="{E3880FC4-73F0-4070-B0A7-D6B078F1033E}">
      <dgm:prSet/>
      <dgm:spPr/>
      <dgm:t>
        <a:bodyPr/>
        <a:lstStyle/>
        <a:p>
          <a:endParaRPr lang="ru-RU"/>
        </a:p>
      </dgm:t>
    </dgm:pt>
    <dgm:pt modelId="{7A376AEC-C0D4-4F64-889A-F031D8BBB8C4}">
      <dgm:prSet phldrT="[Текст]" custT="1"/>
      <dgm:spPr/>
      <dgm:t>
        <a:bodyPr/>
        <a:lstStyle/>
        <a:p>
          <a:endParaRPr lang="ru-RU" sz="1300" dirty="0"/>
        </a:p>
      </dgm:t>
    </dgm:pt>
    <dgm:pt modelId="{E78D1EC8-E8DA-4ABB-A7B3-B53339401637}" type="parTrans" cxnId="{272F950C-95F6-43B3-8B76-F345505FC322}">
      <dgm:prSet/>
      <dgm:spPr/>
      <dgm:t>
        <a:bodyPr/>
        <a:lstStyle/>
        <a:p>
          <a:endParaRPr lang="ru-RU"/>
        </a:p>
      </dgm:t>
    </dgm:pt>
    <dgm:pt modelId="{94A34CCC-BE59-40CB-9FB1-23B00C766149}" type="sibTrans" cxnId="{272F950C-95F6-43B3-8B76-F345505FC322}">
      <dgm:prSet/>
      <dgm:spPr/>
      <dgm:t>
        <a:bodyPr/>
        <a:lstStyle/>
        <a:p>
          <a:endParaRPr lang="ru-RU"/>
        </a:p>
      </dgm:t>
    </dgm:pt>
    <dgm:pt modelId="{680BEC4D-970D-477A-B09F-F706DA0A43ED}" type="pres">
      <dgm:prSet presAssocID="{B86174FD-615A-42D0-9A3F-B1ABED71D4F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E691D8D-0BFE-4527-B463-20EAB491490F}" type="pres">
      <dgm:prSet presAssocID="{FCB018CE-FC81-45E9-83DA-5328CEEA6854}" presName="linNode" presStyleCnt="0"/>
      <dgm:spPr/>
    </dgm:pt>
    <dgm:pt modelId="{501F6A23-4F4D-4D5E-BC27-3FD54957B160}" type="pres">
      <dgm:prSet presAssocID="{FCB018CE-FC81-45E9-83DA-5328CEEA6854}" presName="parentShp" presStyleLbl="node1" presStyleIdx="0" presStyleCnt="2" custScaleX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EE5E51-CEE9-47AD-B60A-B5376E02BB89}" type="pres">
      <dgm:prSet presAssocID="{FCB018CE-FC81-45E9-83DA-5328CEEA6854}" presName="childShp" presStyleLbl="bgAccFollowNode1" presStyleIdx="0" presStyleCnt="2" custScaleX="1013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842609-329A-4668-B658-1EE2E889424E}" type="pres">
      <dgm:prSet presAssocID="{0B8B8AA0-E705-4E76-B210-14F361CBB339}" presName="spacing" presStyleCnt="0"/>
      <dgm:spPr/>
    </dgm:pt>
    <dgm:pt modelId="{5669594A-991C-455B-8C03-3F49CF285E5F}" type="pres">
      <dgm:prSet presAssocID="{E0137A81-15E2-48F4-8E20-C7F419FAE080}" presName="linNode" presStyleCnt="0"/>
      <dgm:spPr/>
    </dgm:pt>
    <dgm:pt modelId="{51FBBD4C-78FC-4CEF-AFB3-172A652CEF14}" type="pres">
      <dgm:prSet presAssocID="{E0137A81-15E2-48F4-8E20-C7F419FAE080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66AFD3-EBB5-427C-AADA-1DDB5D8AB644}" type="pres">
      <dgm:prSet presAssocID="{E0137A81-15E2-48F4-8E20-C7F419FAE080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019503-D777-4687-AA34-59ED43DF5623}" type="presOf" srcId="{7A376AEC-C0D4-4F64-889A-F031D8BBB8C4}" destId="{F6EE5E51-CEE9-47AD-B60A-B5376E02BB89}" srcOrd="0" destOrd="1" presId="urn:microsoft.com/office/officeart/2005/8/layout/vList6"/>
    <dgm:cxn modelId="{2E2973BC-3741-4CF0-AEDD-7E631C634578}" srcId="{B86174FD-615A-42D0-9A3F-B1ABED71D4F1}" destId="{E0137A81-15E2-48F4-8E20-C7F419FAE080}" srcOrd="1" destOrd="0" parTransId="{13E29DF4-33EA-476A-A89A-7177C34D062C}" sibTransId="{6AA389E4-6E89-43AB-8B2C-34507BAFFDDB}"/>
    <dgm:cxn modelId="{E3880FC4-73F0-4070-B0A7-D6B078F1033E}" srcId="{FCB018CE-FC81-45E9-83DA-5328CEEA6854}" destId="{2015DF9A-7D15-4F90-991C-2D7D0A9FE3A7}" srcOrd="0" destOrd="0" parTransId="{1A3F2A68-E1FD-46A3-972F-989CBC2282EA}" sibTransId="{236E2DF3-50D7-47F0-A663-D436594700C1}"/>
    <dgm:cxn modelId="{E9FAA5B0-E8FC-4255-9312-453054754656}" type="presOf" srcId="{E8EE817A-F6AD-4998-A796-550771B34FB2}" destId="{E366AFD3-EBB5-427C-AADA-1DDB5D8AB644}" srcOrd="0" destOrd="0" presId="urn:microsoft.com/office/officeart/2005/8/layout/vList6"/>
    <dgm:cxn modelId="{758D078F-19D7-43E6-975D-E46E61F19E2D}" type="presOf" srcId="{FCB018CE-FC81-45E9-83DA-5328CEEA6854}" destId="{501F6A23-4F4D-4D5E-BC27-3FD54957B160}" srcOrd="0" destOrd="0" presId="urn:microsoft.com/office/officeart/2005/8/layout/vList6"/>
    <dgm:cxn modelId="{272F950C-95F6-43B3-8B76-F345505FC322}" srcId="{FCB018CE-FC81-45E9-83DA-5328CEEA6854}" destId="{7A376AEC-C0D4-4F64-889A-F031D8BBB8C4}" srcOrd="1" destOrd="0" parTransId="{E78D1EC8-E8DA-4ABB-A7B3-B53339401637}" sibTransId="{94A34CCC-BE59-40CB-9FB1-23B00C766149}"/>
    <dgm:cxn modelId="{48DD8CFB-661D-4298-BE96-A74F1BBFE062}" srcId="{E0137A81-15E2-48F4-8E20-C7F419FAE080}" destId="{E8EE817A-F6AD-4998-A796-550771B34FB2}" srcOrd="0" destOrd="0" parTransId="{4B45FD69-AE55-435D-907A-C8B34D936BC8}" sibTransId="{74A94E42-F01E-4F8A-9865-6C0A27505C18}"/>
    <dgm:cxn modelId="{2040A35B-9689-455A-B0D3-5936AFD39FCB}" type="presOf" srcId="{2015DF9A-7D15-4F90-991C-2D7D0A9FE3A7}" destId="{F6EE5E51-CEE9-47AD-B60A-B5376E02BB89}" srcOrd="0" destOrd="0" presId="urn:microsoft.com/office/officeart/2005/8/layout/vList6"/>
    <dgm:cxn modelId="{22AD1678-40D6-4576-9065-86254C74D022}" srcId="{FCB018CE-FC81-45E9-83DA-5328CEEA6854}" destId="{584FE51D-B0BA-4F61-B75D-3339B7690C96}" srcOrd="2" destOrd="0" parTransId="{6EC29F24-67DA-4E42-8282-C651C53A8B49}" sibTransId="{2E094591-0534-4B92-BCE4-4CCDA6E9EF9E}"/>
    <dgm:cxn modelId="{51600F3F-9F1D-47E6-A18F-5D1E0D8521B2}" type="presOf" srcId="{584FE51D-B0BA-4F61-B75D-3339B7690C96}" destId="{F6EE5E51-CEE9-47AD-B60A-B5376E02BB89}" srcOrd="0" destOrd="2" presId="urn:microsoft.com/office/officeart/2005/8/layout/vList6"/>
    <dgm:cxn modelId="{CD63D644-F1EB-472A-BFAE-9E68F7D0FD2F}" srcId="{B86174FD-615A-42D0-9A3F-B1ABED71D4F1}" destId="{FCB018CE-FC81-45E9-83DA-5328CEEA6854}" srcOrd="0" destOrd="0" parTransId="{8EC76167-DD61-47DD-9D1B-645A40DB2968}" sibTransId="{0B8B8AA0-E705-4E76-B210-14F361CBB339}"/>
    <dgm:cxn modelId="{3C5AC012-D72B-423E-AEF1-CB675AE2EC45}" type="presOf" srcId="{B86174FD-615A-42D0-9A3F-B1ABED71D4F1}" destId="{680BEC4D-970D-477A-B09F-F706DA0A43ED}" srcOrd="0" destOrd="0" presId="urn:microsoft.com/office/officeart/2005/8/layout/vList6"/>
    <dgm:cxn modelId="{05E9C6B5-42C5-46F1-B7DA-56F25F69B909}" type="presOf" srcId="{E0137A81-15E2-48F4-8E20-C7F419FAE080}" destId="{51FBBD4C-78FC-4CEF-AFB3-172A652CEF14}" srcOrd="0" destOrd="0" presId="urn:microsoft.com/office/officeart/2005/8/layout/vList6"/>
    <dgm:cxn modelId="{FF61132B-2C96-4CFC-ADE1-ADF4D13D6A72}" type="presParOf" srcId="{680BEC4D-970D-477A-B09F-F706DA0A43ED}" destId="{7E691D8D-0BFE-4527-B463-20EAB491490F}" srcOrd="0" destOrd="0" presId="urn:microsoft.com/office/officeart/2005/8/layout/vList6"/>
    <dgm:cxn modelId="{870FB061-93E5-4FE2-B49A-06F06BC3E87C}" type="presParOf" srcId="{7E691D8D-0BFE-4527-B463-20EAB491490F}" destId="{501F6A23-4F4D-4D5E-BC27-3FD54957B160}" srcOrd="0" destOrd="0" presId="urn:microsoft.com/office/officeart/2005/8/layout/vList6"/>
    <dgm:cxn modelId="{77011A60-8964-4318-B920-3BB8244EECCE}" type="presParOf" srcId="{7E691D8D-0BFE-4527-B463-20EAB491490F}" destId="{F6EE5E51-CEE9-47AD-B60A-B5376E02BB89}" srcOrd="1" destOrd="0" presId="urn:microsoft.com/office/officeart/2005/8/layout/vList6"/>
    <dgm:cxn modelId="{FCEC3C32-2193-48AE-BC71-6F2E7413944D}" type="presParOf" srcId="{680BEC4D-970D-477A-B09F-F706DA0A43ED}" destId="{0E842609-329A-4668-B658-1EE2E889424E}" srcOrd="1" destOrd="0" presId="urn:microsoft.com/office/officeart/2005/8/layout/vList6"/>
    <dgm:cxn modelId="{5CD759A5-AA77-4546-A655-85EA66857F1F}" type="presParOf" srcId="{680BEC4D-970D-477A-B09F-F706DA0A43ED}" destId="{5669594A-991C-455B-8C03-3F49CF285E5F}" srcOrd="2" destOrd="0" presId="urn:microsoft.com/office/officeart/2005/8/layout/vList6"/>
    <dgm:cxn modelId="{D9550994-CF92-4198-BD05-2D4C4AE20D36}" type="presParOf" srcId="{5669594A-991C-455B-8C03-3F49CF285E5F}" destId="{51FBBD4C-78FC-4CEF-AFB3-172A652CEF14}" srcOrd="0" destOrd="0" presId="urn:microsoft.com/office/officeart/2005/8/layout/vList6"/>
    <dgm:cxn modelId="{24AF02C6-7447-4CDA-90B8-57445671F101}" type="presParOf" srcId="{5669594A-991C-455B-8C03-3F49CF285E5F}" destId="{E366AFD3-EBB5-427C-AADA-1DDB5D8AB64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4D369D-FCB6-43D9-BE4B-11E48C22CF66}">
      <dsp:nvSpPr>
        <dsp:cNvPr id="0" name=""/>
        <dsp:cNvSpPr/>
      </dsp:nvSpPr>
      <dsp:spPr>
        <a:xfrm>
          <a:off x="0" y="0"/>
          <a:ext cx="7239000" cy="1851190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chemeClr val="accent5">
              <a:shade val="8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400" kern="1200" dirty="0" smtClean="0"/>
            <a:t>          Цели урока</a:t>
          </a:r>
          <a:endParaRPr lang="ru-RU" sz="6400" kern="1200" dirty="0"/>
        </a:p>
      </dsp:txBody>
      <dsp:txXfrm>
        <a:off x="0" y="0"/>
        <a:ext cx="7239000" cy="1851190"/>
      </dsp:txXfrm>
    </dsp:sp>
    <dsp:sp modelId="{A4F6F0A8-B49A-4305-A39E-28F6684FA4EE}">
      <dsp:nvSpPr>
        <dsp:cNvPr id="0" name=""/>
        <dsp:cNvSpPr/>
      </dsp:nvSpPr>
      <dsp:spPr>
        <a:xfrm>
          <a:off x="3037" y="1851190"/>
          <a:ext cx="2325811" cy="38875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l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l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l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l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обучающие: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 научить учащихся обозначать, находить процент чисел и единиц измерения некоторых величин, переводить процент в десятичную дробь и обратно, решать задачи на проценты;</a:t>
          </a:r>
          <a:endParaRPr lang="ru-RU" sz="1800" kern="1200" dirty="0"/>
        </a:p>
      </dsp:txBody>
      <dsp:txXfrm>
        <a:off x="3037" y="1851190"/>
        <a:ext cx="2325811" cy="3887500"/>
      </dsp:txXfrm>
    </dsp:sp>
    <dsp:sp modelId="{87C6F196-BE68-4E97-AB2D-7A5C91F6FA07}">
      <dsp:nvSpPr>
        <dsp:cNvPr id="0" name=""/>
        <dsp:cNvSpPr/>
      </dsp:nvSpPr>
      <dsp:spPr>
        <a:xfrm>
          <a:off x="2328849" y="1851190"/>
          <a:ext cx="2581301" cy="38875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l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l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l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l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развивающие: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развивать познавательную активность, навыки аналитического и логического мышления учащихся, навыков устного счёта, самостоятельной работы; интерес к математике через материал о здоровом образе жизни;</a:t>
          </a:r>
          <a:endParaRPr lang="ru-RU" sz="1800" kern="1200" dirty="0"/>
        </a:p>
      </dsp:txBody>
      <dsp:txXfrm>
        <a:off x="2328849" y="1851190"/>
        <a:ext cx="2581301" cy="3887500"/>
      </dsp:txXfrm>
    </dsp:sp>
    <dsp:sp modelId="{6B529311-847A-4169-BCAB-6957C6397B81}">
      <dsp:nvSpPr>
        <dsp:cNvPr id="0" name=""/>
        <dsp:cNvSpPr/>
      </dsp:nvSpPr>
      <dsp:spPr>
        <a:xfrm>
          <a:off x="4910150" y="1851190"/>
          <a:ext cx="2325811" cy="38875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l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l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l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l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воспитывающие: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воспитывать осознанное, ценностное отношение к собственному здоровью,  трудолюбие, взаимопонимание, уверенность в себе. </a:t>
          </a:r>
          <a:endParaRPr lang="ru-RU" sz="1800" kern="1200" dirty="0"/>
        </a:p>
      </dsp:txBody>
      <dsp:txXfrm>
        <a:off x="4910150" y="1851190"/>
        <a:ext cx="2325811" cy="3887500"/>
      </dsp:txXfrm>
    </dsp:sp>
    <dsp:sp modelId="{825EC0D1-B256-4E7B-8E83-BD110E3DBED2}">
      <dsp:nvSpPr>
        <dsp:cNvPr id="0" name=""/>
        <dsp:cNvSpPr/>
      </dsp:nvSpPr>
      <dsp:spPr>
        <a:xfrm>
          <a:off x="0" y="5738690"/>
          <a:ext cx="7239000" cy="431944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chemeClr val="accent5">
              <a:shade val="8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EEA03-FBEE-4911-93A7-6BD1D0AC1CC5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034FAE-2DAB-46F4-8D06-0C0E6E6774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880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034FAE-2DAB-46F4-8D06-0C0E6E67747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D050D2C-5E46-449F-9168-64A607F3031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50D2C-5E46-449F-9168-64A607F3031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D050D2C-5E46-449F-9168-64A607F3031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50D2C-5E46-449F-9168-64A607F3031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D050D2C-5E46-449F-9168-64A607F3031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50D2C-5E46-449F-9168-64A607F3031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50D2C-5E46-449F-9168-64A607F3031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50D2C-5E46-449F-9168-64A607F3031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D050D2C-5E46-449F-9168-64A607F3031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50D2C-5E46-449F-9168-64A607F3031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50D2C-5E46-449F-9168-64A607F3031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D050D2C-5E46-449F-9168-64A607F30311}" type="datetimeFigureOut">
              <a:rPr lang="ru-RU" smtClean="0"/>
              <a:pPr/>
              <a:t>04.01.2016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comb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3824294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Проценты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dirty="0" smtClean="0"/>
              <a:t>урок математики в 5 классе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4221088"/>
            <a:ext cx="5114778" cy="142876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7" name="Рисунок 6" descr="sov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488" y="928670"/>
            <a:ext cx="2228850" cy="1785950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40"/>
                            </p:stCondLst>
                            <p:childTnLst>
                              <p:par>
                                <p:cTn id="1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240"/>
                            </p:stCondLst>
                            <p:childTnLst>
                              <p:par>
                                <p:cTn id="18" presetID="27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Заполните пропуски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0,01 = 1/100 = 1</a:t>
            </a:r>
            <a:r>
              <a:rPr lang="en-US" dirty="0" smtClean="0"/>
              <a:t>%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 …= 	1/4   = 25</a:t>
            </a:r>
            <a:r>
              <a:rPr lang="en-US" dirty="0" smtClean="0"/>
              <a:t>%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 0,5 = … = 50</a:t>
            </a:r>
            <a:r>
              <a:rPr lang="en-US" dirty="0" smtClean="0"/>
              <a:t>%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 …=  75/100 = 75</a:t>
            </a:r>
            <a:r>
              <a:rPr lang="en-US" dirty="0" smtClean="0"/>
              <a:t>%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 1 =. ..%</a:t>
            </a:r>
          </a:p>
          <a:p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2"/>
          </p:nvPr>
        </p:nvGraphicFramePr>
        <p:xfrm>
          <a:off x="4178300" y="1600200"/>
          <a:ext cx="3521075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 build="p"/>
      <p:bldGraphic spid="6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 wrap="square">
            <a:normAutofit/>
          </a:bodyPr>
          <a:lstStyle/>
          <a:p>
            <a:pPr algn="r"/>
            <a:r>
              <a:rPr lang="ru-RU" dirty="0" smtClean="0"/>
              <a:t>«Здоровье человека лишь на 2/25 зависит от медицинской помощи, на 3/20- от генетических факторов,                              на 1/5- от экологии,                                            и более чем на 1/2- от                                    образа жизни».</a:t>
            </a:r>
          </a:p>
          <a:p>
            <a:pPr algn="r"/>
            <a:r>
              <a:rPr lang="ru-RU" smtClean="0"/>
              <a:t>Восстановите </a:t>
            </a:r>
            <a:r>
              <a:rPr lang="ru-RU" dirty="0" smtClean="0"/>
              <a:t>в этой                                     народной мудрости                                               проценты,                                            выраженные дробями.</a:t>
            </a:r>
          </a:p>
          <a:p>
            <a:endParaRPr lang="ru-RU" dirty="0"/>
          </a:p>
        </p:txBody>
      </p:sp>
      <p:pic>
        <p:nvPicPr>
          <p:cNvPr id="7" name="Рисунок 6" descr="Изображени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2786058"/>
            <a:ext cx="2685510" cy="3276323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751638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    Ответ: 8%, 15%, 20%, 50%.</a:t>
            </a:r>
            <a:br>
              <a:rPr lang="ru-RU" sz="40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7239000" cy="424118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 чем у вас ассоциируются слова «здоровый образ жизни»?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6" name="Рисунок 5" descr="2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3071810"/>
            <a:ext cx="3500462" cy="2171712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28792" y="320040"/>
            <a:ext cx="9124992" cy="1143000"/>
          </a:xfrm>
        </p:spPr>
        <p:txBody>
          <a:bodyPr/>
          <a:lstStyle/>
          <a:p>
            <a:pPr algn="ctr"/>
            <a:r>
              <a:rPr lang="ru-RU" dirty="0" smtClean="0"/>
              <a:t>физкультминутка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7239000" cy="484632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Дружно с вами мы считали, </a:t>
            </a:r>
          </a:p>
          <a:p>
            <a:pPr>
              <a:buNone/>
            </a:pPr>
            <a:r>
              <a:rPr lang="ru-RU" dirty="0" smtClean="0"/>
              <a:t>   о процентах рассуждали,</a:t>
            </a:r>
          </a:p>
          <a:p>
            <a:r>
              <a:rPr lang="ru-RU" dirty="0" smtClean="0"/>
              <a:t>А теперь мы дружно встали, свои косточки размяли.</a:t>
            </a:r>
          </a:p>
          <a:p>
            <a:r>
              <a:rPr lang="ru-RU" dirty="0" smtClean="0"/>
              <a:t>На счет раз кулак сожмем, на счет два в локтях сожмем.</a:t>
            </a:r>
          </a:p>
          <a:p>
            <a:r>
              <a:rPr lang="ru-RU" dirty="0" smtClean="0"/>
              <a:t>На счет три — прижмем к плечам, на 4 — к небесам</a:t>
            </a:r>
          </a:p>
          <a:p>
            <a:r>
              <a:rPr lang="ru-RU" dirty="0" smtClean="0"/>
              <a:t>Хорошо прогнулись, и друг другу улыбнулись</a:t>
            </a:r>
          </a:p>
          <a:p>
            <a:r>
              <a:rPr lang="ru-RU" dirty="0" smtClean="0"/>
              <a:t>Про пятерку не забудем — добрыми всегда мы будем.</a:t>
            </a:r>
          </a:p>
          <a:p>
            <a:r>
              <a:rPr lang="ru-RU" dirty="0" smtClean="0"/>
              <a:t>На счет шесть прошу всех сесть.</a:t>
            </a:r>
          </a:p>
          <a:p>
            <a:r>
              <a:rPr lang="ru-RU" dirty="0" smtClean="0"/>
              <a:t>Числа, я, и вы, друзья, вместе дружная 7-я.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6" name="Рисунок 5" descr="т мти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86446" y="142852"/>
            <a:ext cx="3133745" cy="2500330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/>
          <a:lstStyle/>
          <a:p>
            <a:r>
              <a:rPr lang="ru-RU" sz="2000" dirty="0" smtClean="0"/>
              <a:t>Что необходимо соблюдать, чтобы быть здоровым?</a:t>
            </a:r>
          </a:p>
          <a:p>
            <a:r>
              <a:rPr lang="ru-RU" sz="2000" dirty="0" smtClean="0"/>
              <a:t>Запишите проценты в виде десятичной дроби и сопоставьте ответам буквы</a:t>
            </a:r>
          </a:p>
          <a:p>
            <a:r>
              <a:rPr lang="ru-RU" sz="2000" dirty="0" smtClean="0"/>
              <a:t>1) 6%;                                          и) 0,06</a:t>
            </a:r>
          </a:p>
          <a:p>
            <a:r>
              <a:rPr lang="ru-RU" sz="2000" dirty="0" smtClean="0"/>
              <a:t>2) 4 %                                          м) 0,04</a:t>
            </a:r>
          </a:p>
          <a:p>
            <a:r>
              <a:rPr lang="ru-RU" sz="2000" dirty="0" smtClean="0"/>
              <a:t>3)160%                                         </a:t>
            </a:r>
            <a:r>
              <a:rPr lang="ru-RU" sz="2000" dirty="0" err="1" smtClean="0"/>
              <a:t>р</a:t>
            </a:r>
            <a:r>
              <a:rPr lang="ru-RU" sz="2000" dirty="0" smtClean="0"/>
              <a:t>) 1,6</a:t>
            </a:r>
          </a:p>
          <a:p>
            <a:r>
              <a:rPr lang="ru-RU" sz="2000" dirty="0" smtClean="0"/>
              <a:t>4) 600%                                        ж) 6</a:t>
            </a:r>
          </a:p>
          <a:p>
            <a:r>
              <a:rPr lang="ru-RU" sz="2000" dirty="0" smtClean="0"/>
              <a:t>5) 40%                                          е) 0,4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4500570"/>
          <a:ext cx="6929490" cy="1643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5898"/>
                <a:gridCol w="1385898"/>
                <a:gridCol w="1385898"/>
                <a:gridCol w="1385898"/>
                <a:gridCol w="1385898"/>
              </a:tblGrid>
              <a:tr h="96697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4%</a:t>
                      </a:r>
                      <a:endParaRPr lang="ru-RU" dirty="0"/>
                    </a:p>
                  </a:txBody>
                  <a:tcPr/>
                </a:tc>
              </a:tr>
              <a:tr h="67609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  Ответ. РЕЖИМ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ru-RU" dirty="0" smtClean="0"/>
              <a:t>Справка от доктора Айболита:</a:t>
            </a:r>
          </a:p>
          <a:p>
            <a:pPr algn="r">
              <a:buNone/>
            </a:pPr>
            <a:r>
              <a:rPr lang="ru-RU" dirty="0" smtClean="0"/>
              <a:t>Режим дня — это динамическая система распределения нагрузки и отдыха,</a:t>
            </a:r>
          </a:p>
          <a:p>
            <a:pPr algn="r">
              <a:buNone/>
            </a:pPr>
            <a:r>
              <a:rPr lang="ru-RU" dirty="0" smtClean="0"/>
              <a:t>                 которая обеспечивает </a:t>
            </a:r>
          </a:p>
          <a:p>
            <a:pPr algn="r">
              <a:buNone/>
            </a:pPr>
            <a:r>
              <a:rPr lang="ru-RU" dirty="0" smtClean="0"/>
              <a:t>сохранение сил и энергии </a:t>
            </a:r>
          </a:p>
          <a:p>
            <a:pPr algn="r">
              <a:buNone/>
            </a:pPr>
            <a:r>
              <a:rPr lang="ru-RU" dirty="0" smtClean="0"/>
              <a:t>для нормальной</a:t>
            </a:r>
          </a:p>
          <a:p>
            <a:pPr algn="r">
              <a:buNone/>
            </a:pPr>
            <a:r>
              <a:rPr lang="ru-RU" dirty="0" smtClean="0"/>
              <a:t> жизнедеятельности </a:t>
            </a:r>
          </a:p>
          <a:p>
            <a:pPr algn="r">
              <a:buNone/>
            </a:pPr>
            <a:r>
              <a:rPr lang="ru-RU" dirty="0" smtClean="0"/>
              <a:t>организма. </a:t>
            </a:r>
            <a:endParaRPr lang="ru-RU" dirty="0"/>
          </a:p>
        </p:txBody>
      </p:sp>
      <p:pic>
        <p:nvPicPr>
          <p:cNvPr id="5" name="Рисунок 4" descr="1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3071810"/>
            <a:ext cx="2643206" cy="3297839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Продолжите ряд и расположите количество процентов в порядке возрастания. В ответе вы узнаете важное составляющее здоровья человека: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7239000" cy="4714908"/>
          </a:xfrm>
        </p:spPr>
        <p:txBody>
          <a:bodyPr>
            <a:noAutofit/>
          </a:bodyPr>
          <a:lstStyle/>
          <a:p>
            <a:r>
              <a:rPr lang="ru-RU" sz="1600" dirty="0" smtClean="0"/>
              <a:t>0,01=1/100=…     П</a:t>
            </a:r>
          </a:p>
          <a:p>
            <a:r>
              <a:rPr lang="ru-RU" sz="1600" dirty="0" smtClean="0"/>
              <a:t>0,1 = …=…           И</a:t>
            </a:r>
          </a:p>
          <a:p>
            <a:r>
              <a:rPr lang="ru-RU" sz="1600" dirty="0" smtClean="0"/>
              <a:t>1/2 = 0,5 = …      Н</a:t>
            </a:r>
          </a:p>
          <a:p>
            <a:r>
              <a:rPr lang="ru-RU" sz="1600" dirty="0" smtClean="0"/>
              <a:t>3/4 = …=…          И</a:t>
            </a:r>
          </a:p>
          <a:p>
            <a:r>
              <a:rPr lang="ru-RU" sz="1600" dirty="0" smtClean="0"/>
              <a:t>0,25 = … = …       А</a:t>
            </a:r>
          </a:p>
          <a:p>
            <a:r>
              <a:rPr lang="ru-RU" sz="1600" dirty="0" smtClean="0"/>
              <a:t>0,2 = …=…           Т</a:t>
            </a:r>
          </a:p>
          <a:p>
            <a:r>
              <a:rPr lang="ru-RU" sz="1600" dirty="0" smtClean="0"/>
              <a:t>1,5 = …=…           Е</a:t>
            </a:r>
          </a:p>
          <a:p>
            <a:endParaRPr lang="ru-RU" sz="1600" dirty="0" smtClean="0"/>
          </a:p>
          <a:p>
            <a:r>
              <a:rPr lang="ru-RU" sz="1600" dirty="0" smtClean="0"/>
              <a:t> Ответ: ПИТАНИЕ. </a:t>
            </a:r>
          </a:p>
          <a:p>
            <a:endParaRPr lang="ru-RU" sz="1600" dirty="0" smtClean="0"/>
          </a:p>
          <a:p>
            <a:r>
              <a:rPr lang="ru-RU" sz="2000" dirty="0" smtClean="0"/>
              <a:t>Проверьте себя – максимум 7 баллов.</a:t>
            </a:r>
          </a:p>
          <a:p>
            <a:pPr>
              <a:buNone/>
            </a:pPr>
            <a:r>
              <a:rPr lang="ru-RU" sz="2000" dirty="0" smtClean="0"/>
              <a:t>    Справка от доктора Айболита:</a:t>
            </a:r>
          </a:p>
          <a:p>
            <a:pPr>
              <a:buNone/>
            </a:pPr>
            <a:r>
              <a:rPr lang="ru-RU" sz="1800" dirty="0" smtClean="0"/>
              <a:t>    Пища – это источник энергии для человека. Надо жить в гармонии с собой и окружающими вас продуктами.</a:t>
            </a:r>
          </a:p>
        </p:txBody>
      </p:sp>
      <p:pic>
        <p:nvPicPr>
          <p:cNvPr id="4" name="Рисунок 3" descr="ббб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7620" y="1436430"/>
            <a:ext cx="2500330" cy="3288896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Самостоятельная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6400" dirty="0" smtClean="0"/>
              <a:t>Подобрав к ответу букву, вы узнаете верного спутника здоровья.</a:t>
            </a:r>
          </a:p>
          <a:p>
            <a:pPr>
              <a:buNone/>
            </a:pPr>
            <a:r>
              <a:rPr lang="ru-RU" sz="6400" dirty="0" smtClean="0"/>
              <a:t> </a:t>
            </a:r>
          </a:p>
          <a:p>
            <a:r>
              <a:rPr lang="ru-RU" sz="6400" dirty="0" smtClean="0"/>
              <a:t>1) Процент – это:</a:t>
            </a:r>
          </a:p>
          <a:p>
            <a:pPr>
              <a:buNone/>
            </a:pPr>
            <a:r>
              <a:rPr lang="ru-RU" sz="6400" dirty="0" smtClean="0"/>
              <a:t> 	к) тысячная часть числа; 	</a:t>
            </a:r>
          </a:p>
          <a:p>
            <a:pPr>
              <a:buNone/>
            </a:pPr>
            <a:r>
              <a:rPr lang="ru-RU" sz="6400" dirty="0" smtClean="0"/>
              <a:t>     с) сотая часть числа;</a:t>
            </a:r>
          </a:p>
          <a:p>
            <a:pPr>
              <a:buNone/>
            </a:pPr>
            <a:r>
              <a:rPr lang="ru-RU" sz="6400" dirty="0" smtClean="0"/>
              <a:t>     в) десятая часть числа.</a:t>
            </a:r>
          </a:p>
          <a:p>
            <a:r>
              <a:rPr lang="ru-RU" sz="6400" dirty="0" smtClean="0"/>
              <a:t>2) 8</a:t>
            </a:r>
            <a:r>
              <a:rPr lang="en-US" sz="6400" dirty="0" smtClean="0"/>
              <a:t>%</a:t>
            </a:r>
            <a:r>
              <a:rPr lang="ru-RU" sz="6400" dirty="0" smtClean="0"/>
              <a:t> - это:</a:t>
            </a:r>
          </a:p>
          <a:p>
            <a:pPr>
              <a:buNone/>
            </a:pPr>
            <a:r>
              <a:rPr lang="ru-RU" sz="6400" dirty="0" smtClean="0"/>
              <a:t>	</a:t>
            </a:r>
            <a:r>
              <a:rPr lang="ru-RU" sz="6400" dirty="0" err="1" smtClean="0"/>
              <a:t>п</a:t>
            </a:r>
            <a:r>
              <a:rPr lang="ru-RU" sz="6400" dirty="0" smtClean="0"/>
              <a:t>) 0,08;</a:t>
            </a:r>
          </a:p>
          <a:p>
            <a:pPr>
              <a:buNone/>
            </a:pPr>
            <a:r>
              <a:rPr lang="ru-RU" sz="6400" dirty="0" smtClean="0"/>
              <a:t>	г) 0,8;	  </a:t>
            </a:r>
          </a:p>
          <a:p>
            <a:pPr>
              <a:buNone/>
            </a:pPr>
            <a:r>
              <a:rPr lang="ru-RU" sz="6400" dirty="0" smtClean="0"/>
              <a:t>	в) 0,008;	</a:t>
            </a:r>
          </a:p>
          <a:p>
            <a:pPr>
              <a:buNone/>
            </a:pPr>
            <a:r>
              <a:rPr lang="ru-RU" sz="6400" dirty="0" smtClean="0"/>
              <a:t>	м) 0,0008.</a:t>
            </a:r>
          </a:p>
          <a:p>
            <a:r>
              <a:rPr lang="ru-RU" sz="6400" dirty="0" smtClean="0"/>
              <a:t>3) 0,269 – это:</a:t>
            </a:r>
          </a:p>
          <a:p>
            <a:pPr>
              <a:buNone/>
            </a:pPr>
            <a:r>
              <a:rPr lang="ru-RU" sz="6400" dirty="0" smtClean="0"/>
              <a:t>    	</a:t>
            </a:r>
            <a:r>
              <a:rPr lang="ru-RU" sz="6400" dirty="0" err="1" smtClean="0"/>
              <a:t>р</a:t>
            </a:r>
            <a:r>
              <a:rPr lang="ru-RU" sz="6400" dirty="0" smtClean="0"/>
              <a:t>) 269</a:t>
            </a:r>
            <a:r>
              <a:rPr lang="en-US" sz="6400" dirty="0" smtClean="0"/>
              <a:t>%</a:t>
            </a:r>
            <a:r>
              <a:rPr lang="ru-RU" sz="6400" dirty="0" smtClean="0"/>
              <a:t>;	</a:t>
            </a:r>
          </a:p>
          <a:p>
            <a:pPr>
              <a:buNone/>
            </a:pPr>
            <a:r>
              <a:rPr lang="ru-RU" sz="6400" dirty="0" smtClean="0"/>
              <a:t>	</a:t>
            </a:r>
            <a:r>
              <a:rPr lang="ru-RU" sz="6400" dirty="0" err="1" smtClean="0"/>
              <a:t>н</a:t>
            </a:r>
            <a:r>
              <a:rPr lang="ru-RU" sz="6400" dirty="0" smtClean="0"/>
              <a:t>) 2,69</a:t>
            </a:r>
            <a:r>
              <a:rPr lang="en-US" sz="6400" dirty="0" smtClean="0"/>
              <a:t>%</a:t>
            </a:r>
            <a:r>
              <a:rPr lang="ru-RU" sz="6400" dirty="0" smtClean="0"/>
              <a:t>;      </a:t>
            </a:r>
          </a:p>
          <a:p>
            <a:pPr>
              <a:buNone/>
            </a:pPr>
            <a:r>
              <a:rPr lang="ru-RU" sz="6400" dirty="0" smtClean="0"/>
              <a:t>	о) 26,9</a:t>
            </a:r>
            <a:r>
              <a:rPr lang="en-US" sz="6400" dirty="0" smtClean="0"/>
              <a:t>%</a:t>
            </a:r>
            <a:r>
              <a:rPr lang="ru-RU" sz="6400" dirty="0" smtClean="0"/>
              <a:t> ;	 </a:t>
            </a:r>
          </a:p>
          <a:p>
            <a:pPr>
              <a:buNone/>
            </a:pPr>
            <a:r>
              <a:rPr lang="ru-RU" sz="6400" dirty="0" smtClean="0"/>
              <a:t>	г) 0,269</a:t>
            </a:r>
            <a:r>
              <a:rPr lang="en-US" sz="6400" dirty="0" smtClean="0"/>
              <a:t>%</a:t>
            </a:r>
            <a:r>
              <a:rPr lang="ru-RU" sz="6400" dirty="0" smtClean="0"/>
              <a:t>;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ru-RU" sz="1800" dirty="0" smtClean="0"/>
              <a:t>4) 25</a:t>
            </a:r>
            <a:r>
              <a:rPr lang="en-US" sz="1800" dirty="0" smtClean="0"/>
              <a:t>% </a:t>
            </a:r>
            <a:r>
              <a:rPr lang="ru-RU" sz="1800" dirty="0" smtClean="0"/>
              <a:t>класса – это:</a:t>
            </a:r>
          </a:p>
          <a:p>
            <a:pPr>
              <a:buNone/>
            </a:pPr>
            <a:r>
              <a:rPr lang="ru-RU" sz="1800" dirty="0" smtClean="0"/>
              <a:t>	и) половина учеников класса;      </a:t>
            </a:r>
          </a:p>
          <a:p>
            <a:pPr>
              <a:buNone/>
            </a:pPr>
            <a:r>
              <a:rPr lang="ru-RU" sz="1800" dirty="0" smtClean="0"/>
              <a:t> 	</a:t>
            </a:r>
            <a:r>
              <a:rPr lang="ru-RU" sz="1800" dirty="0" err="1" smtClean="0"/>
              <a:t>р</a:t>
            </a:r>
            <a:r>
              <a:rPr lang="ru-RU" sz="1800" dirty="0" smtClean="0"/>
              <a:t>) четверть учеников класса; </a:t>
            </a:r>
          </a:p>
          <a:p>
            <a:pPr>
              <a:buNone/>
            </a:pPr>
            <a:r>
              <a:rPr lang="ru-RU" sz="1800" dirty="0" smtClean="0"/>
              <a:t>    	в) пятая часть класса;                   </a:t>
            </a:r>
          </a:p>
          <a:p>
            <a:pPr>
              <a:buNone/>
            </a:pPr>
            <a:r>
              <a:rPr lang="ru-RU" sz="1800" dirty="0" smtClean="0"/>
              <a:t>	</a:t>
            </a:r>
            <a:r>
              <a:rPr lang="ru-RU" sz="1800" dirty="0" err="1" smtClean="0"/>
              <a:t>з</a:t>
            </a:r>
            <a:r>
              <a:rPr lang="ru-RU" sz="1800" dirty="0" smtClean="0"/>
              <a:t>) двадцать пятая часть класса;</a:t>
            </a:r>
          </a:p>
          <a:p>
            <a:r>
              <a:rPr lang="ru-RU" sz="1800" dirty="0" smtClean="0"/>
              <a:t>5) 2/5 в процентах – это:</a:t>
            </a:r>
          </a:p>
          <a:p>
            <a:pPr>
              <a:buNone/>
            </a:pPr>
            <a:r>
              <a:rPr lang="ru-RU" sz="1800" dirty="0" smtClean="0"/>
              <a:t>    т) 40%;</a:t>
            </a:r>
          </a:p>
          <a:p>
            <a:pPr>
              <a:buNone/>
            </a:pPr>
            <a:r>
              <a:rPr lang="ru-RU" sz="1800" dirty="0" smtClean="0"/>
              <a:t>    к) 0,4%;</a:t>
            </a:r>
          </a:p>
          <a:p>
            <a:pPr>
              <a:buNone/>
            </a:pPr>
            <a:r>
              <a:rPr lang="ru-RU" sz="1800" dirty="0" smtClean="0"/>
              <a:t>    а) 4 %;</a:t>
            </a:r>
          </a:p>
          <a:p>
            <a:pPr>
              <a:buNone/>
            </a:pPr>
            <a:r>
              <a:rPr lang="ru-RU" sz="1800" smtClean="0"/>
              <a:t>    о</a:t>
            </a:r>
            <a:r>
              <a:rPr lang="ru-RU" sz="1800" dirty="0" smtClean="0"/>
              <a:t>) 0,04%.</a:t>
            </a:r>
          </a:p>
          <a:p>
            <a:endParaRPr lang="ru-RU" sz="18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5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5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000"/>
                            </p:stCondLst>
                            <p:childTnLst>
                              <p:par>
                                <p:cTn id="8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1500"/>
                            </p:stCondLst>
                            <p:childTnLst>
                              <p:par>
                                <p:cTn id="8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000"/>
                            </p:stCondLst>
                            <p:childTnLst>
                              <p:par>
                                <p:cTn id="8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2500"/>
                            </p:stCondLst>
                            <p:childTnLst>
                              <p:par>
                                <p:cTn id="9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3000"/>
                            </p:stCondLst>
                            <p:childTnLst>
                              <p:par>
                                <p:cTn id="9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  <p:bldP spid="5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28660" y="285728"/>
            <a:ext cx="8786874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Ответ : спорт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По утрам ты закаляйся,</a:t>
            </a:r>
          </a:p>
          <a:p>
            <a:r>
              <a:rPr lang="ru-RU" dirty="0" smtClean="0"/>
              <a:t>Водой холодной обливайся.</a:t>
            </a:r>
          </a:p>
          <a:p>
            <a:r>
              <a:rPr lang="ru-RU" dirty="0" smtClean="0"/>
              <a:t>Будешь ты всегда здоров.</a:t>
            </a:r>
          </a:p>
          <a:p>
            <a:r>
              <a:rPr lang="ru-RU" dirty="0" smtClean="0"/>
              <a:t>Тут не нужно лишних слов.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Оцените себя – максимум 5 баллов.</a:t>
            </a:r>
          </a:p>
          <a:p>
            <a:pPr>
              <a:buNone/>
            </a:pPr>
            <a:r>
              <a:rPr lang="ru-RU" dirty="0" smtClean="0"/>
              <a:t>Поставьте себе оценку за урок!</a:t>
            </a:r>
            <a:endParaRPr lang="ru-RU" dirty="0"/>
          </a:p>
        </p:txBody>
      </p:sp>
      <p:pic>
        <p:nvPicPr>
          <p:cNvPr id="7" name="Рисунок 6" descr="бтмб мрлдб 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6248" y="4071942"/>
            <a:ext cx="2786082" cy="2357454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5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186634" cy="117348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/>
              <a:t>рефлексия</a:t>
            </a:r>
            <a:endParaRPr lang="ru-RU" sz="5400" dirty="0"/>
          </a:p>
        </p:txBody>
      </p:sp>
      <p:sp>
        <p:nvSpPr>
          <p:cNvPr id="15" name="Текст 14"/>
          <p:cNvSpPr>
            <a:spLocks noGrp="1"/>
          </p:cNvSpPr>
          <p:nvPr>
            <p:ph type="body" idx="2"/>
          </p:nvPr>
        </p:nvSpPr>
        <p:spPr>
          <a:xfrm>
            <a:off x="357158" y="4286256"/>
            <a:ext cx="7500990" cy="200026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3" name="Содержимое 1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Всё было              Кое-что               Многое </a:t>
            </a:r>
          </a:p>
          <a:p>
            <a:pPr>
              <a:buNone/>
            </a:pPr>
            <a:r>
              <a:rPr lang="ru-RU" dirty="0" smtClean="0"/>
              <a:t>    понятно              вызвало              не понял</a:t>
            </a:r>
          </a:p>
          <a:p>
            <a:pPr>
              <a:buNone/>
            </a:pPr>
            <a:r>
              <a:rPr lang="ru-RU" dirty="0" smtClean="0"/>
              <a:t>                           затруднения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 </a:t>
            </a:r>
          </a:p>
          <a:p>
            <a:endParaRPr lang="ru-RU" dirty="0"/>
          </a:p>
        </p:txBody>
      </p:sp>
      <p:sp>
        <p:nvSpPr>
          <p:cNvPr id="7" name="Улыбающееся лицо 6"/>
          <p:cNvSpPr/>
          <p:nvPr/>
        </p:nvSpPr>
        <p:spPr>
          <a:xfrm>
            <a:off x="500034" y="2214554"/>
            <a:ext cx="2071702" cy="2071702"/>
          </a:xfrm>
          <a:prstGeom prst="smileyFace">
            <a:avLst/>
          </a:prstGeom>
          <a:solidFill>
            <a:srgbClr val="3779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лыбающееся лицо 9"/>
          <p:cNvSpPr/>
          <p:nvPr/>
        </p:nvSpPr>
        <p:spPr>
          <a:xfrm>
            <a:off x="3071802" y="2214554"/>
            <a:ext cx="2071702" cy="2071702"/>
          </a:xfrm>
          <a:prstGeom prst="smileyFace">
            <a:avLst>
              <a:gd name="adj" fmla="val 44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лыбающееся лицо 10"/>
          <p:cNvSpPr/>
          <p:nvPr/>
        </p:nvSpPr>
        <p:spPr>
          <a:xfrm>
            <a:off x="5643570" y="2214554"/>
            <a:ext cx="2071702" cy="2071702"/>
          </a:xfrm>
          <a:prstGeom prst="smileyFace">
            <a:avLst>
              <a:gd name="adj" fmla="val -4653"/>
            </a:avLst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build="p"/>
      <p:bldP spid="7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85728"/>
          <a:ext cx="7239000" cy="6170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j0198594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142852"/>
            <a:ext cx="3219055" cy="2440508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400" dirty="0" smtClean="0"/>
              <a:t>   выучить п.34 , решить     № 1024, 1026,  1028, 1030</a:t>
            </a:r>
          </a:p>
          <a:p>
            <a:pPr>
              <a:buNone/>
            </a:pPr>
            <a:r>
              <a:rPr lang="ru-RU" sz="4400" dirty="0" smtClean="0"/>
              <a:t> ( учебник А.Г.Мерзляк). Подготовить устное сообщение «История возникновения</a:t>
            </a:r>
          </a:p>
          <a:p>
            <a:pPr>
              <a:buNone/>
            </a:pPr>
            <a:r>
              <a:rPr lang="ru-RU" sz="4400" dirty="0" smtClean="0"/>
              <a:t>  процентов».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7" name="Рисунок 6" descr="p10_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0694" y="4572008"/>
            <a:ext cx="1857388" cy="1857388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Мы рождены, чтоб жить на свете долго:</a:t>
            </a:r>
          </a:p>
          <a:p>
            <a:pPr>
              <a:buNone/>
            </a:pPr>
            <a:r>
              <a:rPr lang="ru-RU" sz="2400" dirty="0" smtClean="0"/>
              <a:t> Грустить и петь, смеяться и любить. </a:t>
            </a:r>
          </a:p>
          <a:p>
            <a:pPr>
              <a:buNone/>
            </a:pPr>
            <a:r>
              <a:rPr lang="ru-RU" sz="2400" dirty="0" smtClean="0"/>
              <a:t>Но, что бы стали все мечты возможны,</a:t>
            </a:r>
          </a:p>
          <a:p>
            <a:pPr>
              <a:buNone/>
            </a:pPr>
            <a:r>
              <a:rPr lang="ru-RU" sz="2400" dirty="0" smtClean="0"/>
              <a:t>Должны мы все здоровье сохранить. </a:t>
            </a:r>
          </a:p>
          <a:p>
            <a:pPr>
              <a:buNone/>
            </a:pPr>
            <a:r>
              <a:rPr lang="ru-RU" sz="2400" dirty="0" smtClean="0"/>
              <a:t>Спроси себя: готов ли ты к работе –</a:t>
            </a:r>
          </a:p>
          <a:p>
            <a:pPr>
              <a:buNone/>
            </a:pPr>
            <a:r>
              <a:rPr lang="ru-RU" sz="2400" dirty="0" smtClean="0"/>
              <a:t>Активно двигаться и в меру есть и пить?</a:t>
            </a:r>
          </a:p>
          <a:p>
            <a:pPr>
              <a:buNone/>
            </a:pPr>
            <a:r>
              <a:rPr lang="ru-RU" sz="2400" dirty="0" smtClean="0"/>
              <a:t>Отбросить сигарету? Выбросить окурок?</a:t>
            </a:r>
          </a:p>
          <a:p>
            <a:pPr>
              <a:buNone/>
            </a:pPr>
            <a:r>
              <a:rPr lang="ru-RU" sz="2400" dirty="0" smtClean="0"/>
              <a:t>И только так здоровье сохранить.</a:t>
            </a:r>
            <a:endParaRPr lang="ru-RU" sz="2400" dirty="0"/>
          </a:p>
        </p:txBody>
      </p:sp>
      <p:pic>
        <p:nvPicPr>
          <p:cNvPr id="7" name="Рисунок 6" descr="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29190" y="3857628"/>
            <a:ext cx="2714644" cy="2428892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Спасибо за урок!</a:t>
            </a:r>
            <a:br>
              <a:rPr lang="ru-RU" dirty="0" smtClean="0"/>
            </a:br>
            <a:r>
              <a:rPr lang="ru-RU" dirty="0" smtClean="0"/>
              <a:t>Желаю всем вам крепкого здоровья!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598504"/>
          </a:xfrm>
        </p:spPr>
        <p:txBody>
          <a:bodyPr>
            <a:normAutofit/>
          </a:bodyPr>
          <a:lstStyle/>
          <a:p>
            <a:r>
              <a:rPr lang="ru-RU" dirty="0" smtClean="0"/>
              <a:t>Ну-ка проверь, дружок,</a:t>
            </a:r>
          </a:p>
          <a:p>
            <a:pPr>
              <a:buNone/>
            </a:pPr>
            <a:r>
              <a:rPr lang="ru-RU" dirty="0" smtClean="0"/>
              <a:t>Ты готов начать урок?</a:t>
            </a:r>
          </a:p>
          <a:p>
            <a:pPr>
              <a:buNone/>
            </a:pPr>
            <a:r>
              <a:rPr lang="ru-RU" dirty="0" smtClean="0"/>
              <a:t>Все ль на месте,</a:t>
            </a:r>
          </a:p>
          <a:p>
            <a:pPr>
              <a:buNone/>
            </a:pPr>
            <a:r>
              <a:rPr lang="ru-RU" dirty="0" smtClean="0"/>
              <a:t>Все ль в порядке-</a:t>
            </a:r>
          </a:p>
          <a:p>
            <a:pPr>
              <a:buNone/>
            </a:pPr>
            <a:r>
              <a:rPr lang="ru-RU" dirty="0" smtClean="0"/>
              <a:t>Ручка, книжка и тетрадка?</a:t>
            </a:r>
          </a:p>
          <a:p>
            <a:pPr>
              <a:buNone/>
            </a:pPr>
            <a:r>
              <a:rPr lang="ru-RU" dirty="0" smtClean="0"/>
              <a:t>Все ли правильно сидят?</a:t>
            </a:r>
          </a:p>
          <a:p>
            <a:pPr>
              <a:buNone/>
            </a:pPr>
            <a:r>
              <a:rPr lang="ru-RU" dirty="0" smtClean="0"/>
              <a:t>Все ль внимательно глядят?</a:t>
            </a:r>
          </a:p>
          <a:p>
            <a:pPr>
              <a:buNone/>
            </a:pPr>
            <a:r>
              <a:rPr lang="ru-RU" dirty="0" smtClean="0"/>
              <a:t>И удача пусть ждет вас.</a:t>
            </a:r>
          </a:p>
          <a:p>
            <a:pPr>
              <a:buNone/>
            </a:pPr>
            <a:r>
              <a:rPr lang="ru-RU" dirty="0" smtClean="0"/>
              <a:t>За работу, в добрый час!</a:t>
            </a:r>
          </a:p>
          <a:p>
            <a:endParaRPr lang="ru-RU" dirty="0"/>
          </a:p>
        </p:txBody>
      </p:sp>
      <p:pic>
        <p:nvPicPr>
          <p:cNvPr id="4" name="Рисунок 3" descr="svedeniyaobuchitelyax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4" y="3286124"/>
            <a:ext cx="2571768" cy="3296062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1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08630"/>
          </a:xfrm>
        </p:spPr>
        <p:txBody>
          <a:bodyPr/>
          <a:lstStyle/>
          <a:p>
            <a:pPr algn="ctr"/>
            <a:endParaRPr lang="ru-RU" dirty="0"/>
          </a:p>
        </p:txBody>
      </p:sp>
      <p:pic>
        <p:nvPicPr>
          <p:cNvPr id="4" name="Содержимое 3" descr="Поворот Изображение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3714743" y="2996239"/>
            <a:ext cx="3643339" cy="2785197"/>
          </a:xfrm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285720" y="857232"/>
            <a:ext cx="7572428" cy="5857916"/>
          </a:xfrm>
          <a:noFill/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9600" dirty="0" smtClean="0"/>
              <a:t>   Я тот самый «Айболит»,</a:t>
            </a:r>
          </a:p>
          <a:p>
            <a:pPr>
              <a:buNone/>
            </a:pPr>
            <a:r>
              <a:rPr lang="ru-RU" sz="9600" dirty="0" smtClean="0"/>
              <a:t>   Что всех излечит, исцелит!</a:t>
            </a:r>
          </a:p>
          <a:p>
            <a:pPr>
              <a:buNone/>
            </a:pPr>
            <a:r>
              <a:rPr lang="ru-RU" sz="9600" dirty="0" smtClean="0"/>
              <a:t>   Но к вам пришел я не затем,</a:t>
            </a:r>
          </a:p>
          <a:p>
            <a:pPr>
              <a:buNone/>
            </a:pPr>
            <a:r>
              <a:rPr lang="ru-RU" sz="9600" dirty="0" smtClean="0"/>
              <a:t>   Чтоб ставить градусники всем.</a:t>
            </a:r>
          </a:p>
          <a:p>
            <a:pPr>
              <a:buNone/>
            </a:pPr>
            <a:r>
              <a:rPr lang="ru-RU" sz="9600" dirty="0" smtClean="0"/>
              <a:t>   В волшебную страну</a:t>
            </a:r>
          </a:p>
          <a:p>
            <a:pPr>
              <a:buNone/>
            </a:pPr>
            <a:r>
              <a:rPr lang="ru-RU" sz="9600" dirty="0" smtClean="0"/>
              <a:t>   Хочу всех пригласить.</a:t>
            </a:r>
          </a:p>
          <a:p>
            <a:pPr>
              <a:buNone/>
            </a:pPr>
            <a:r>
              <a:rPr lang="ru-RU" sz="9600" dirty="0" smtClean="0"/>
              <a:t>   Рецепты здоровья</a:t>
            </a:r>
          </a:p>
          <a:p>
            <a:pPr>
              <a:buNone/>
            </a:pPr>
            <a:r>
              <a:rPr lang="ru-RU" sz="9600" dirty="0" smtClean="0"/>
              <a:t>   Там с вами добыть.</a:t>
            </a:r>
          </a:p>
          <a:p>
            <a:pPr>
              <a:lnSpc>
                <a:spcPct val="120000"/>
              </a:lnSpc>
              <a:buNone/>
            </a:pPr>
            <a:endParaRPr lang="ru-RU" sz="7200" dirty="0" smtClean="0"/>
          </a:p>
          <a:p>
            <a:pPr>
              <a:lnSpc>
                <a:spcPct val="120000"/>
              </a:lnSpc>
              <a:buNone/>
            </a:pPr>
            <a:endParaRPr lang="ru-RU" sz="7200" dirty="0" smtClean="0"/>
          </a:p>
          <a:p>
            <a:pPr>
              <a:lnSpc>
                <a:spcPct val="120000"/>
              </a:lnSpc>
              <a:buNone/>
            </a:pPr>
            <a:r>
              <a:rPr lang="ru-RU" sz="7200" dirty="0" smtClean="0"/>
              <a:t>    </a:t>
            </a:r>
            <a:r>
              <a:rPr lang="ru-RU" sz="9600" dirty="0" smtClean="0"/>
              <a:t>Девизом нашего урока </a:t>
            </a:r>
          </a:p>
          <a:p>
            <a:pPr>
              <a:lnSpc>
                <a:spcPct val="120000"/>
              </a:lnSpc>
              <a:buNone/>
            </a:pPr>
            <a:r>
              <a:rPr lang="ru-RU" sz="9600" dirty="0" smtClean="0"/>
              <a:t>           будут слова:</a:t>
            </a:r>
          </a:p>
          <a:p>
            <a:pPr>
              <a:lnSpc>
                <a:spcPct val="120000"/>
              </a:lnSpc>
              <a:buNone/>
            </a:pPr>
            <a:r>
              <a:rPr lang="ru-RU" sz="7200" dirty="0" smtClean="0"/>
              <a:t> </a:t>
            </a:r>
            <a:r>
              <a:rPr lang="ru-RU" sz="11200" b="1" dirty="0" smtClean="0">
                <a:solidFill>
                  <a:schemeClr val="accent1">
                    <a:lumMod val="75000"/>
                  </a:schemeClr>
                </a:solidFill>
              </a:rPr>
              <a:t>«В здоровом теле </a:t>
            </a:r>
          </a:p>
          <a:p>
            <a:pPr>
              <a:lnSpc>
                <a:spcPct val="120000"/>
              </a:lnSpc>
              <a:buNone/>
            </a:pPr>
            <a:r>
              <a:rPr lang="ru-RU" sz="11200" b="1" dirty="0" smtClean="0">
                <a:solidFill>
                  <a:schemeClr val="accent1">
                    <a:lumMod val="75000"/>
                  </a:schemeClr>
                </a:solidFill>
              </a:rPr>
              <a:t>   – здоровый ум».</a:t>
            </a: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Чтобы узнать тему урока, правильно выполните вычисления и впишите в таблицу буквы, соответствующие найденным ответам. </a:t>
            </a:r>
          </a:p>
          <a:p>
            <a:r>
              <a:rPr lang="ru-RU" sz="2000" dirty="0" smtClean="0"/>
              <a:t>Р)7 : 2 =					</a:t>
            </a:r>
          </a:p>
          <a:p>
            <a:r>
              <a:rPr lang="ru-RU" sz="2000" dirty="0" smtClean="0"/>
              <a:t>Н)1 : 4 =</a:t>
            </a:r>
          </a:p>
          <a:p>
            <a:r>
              <a:rPr lang="ru-RU" sz="2000" dirty="0" smtClean="0"/>
              <a:t>Е)6,4 : 4 =				</a:t>
            </a:r>
          </a:p>
          <a:p>
            <a:r>
              <a:rPr lang="ru-RU" sz="2000" dirty="0" smtClean="0"/>
              <a:t>П)3 : 2 =</a:t>
            </a:r>
          </a:p>
          <a:p>
            <a:r>
              <a:rPr lang="ru-RU" sz="2000" dirty="0" smtClean="0"/>
              <a:t>Т)4,3 : 43 =				</a:t>
            </a:r>
          </a:p>
          <a:p>
            <a:r>
              <a:rPr lang="ru-RU" sz="2000" dirty="0" smtClean="0"/>
              <a:t>О)80 : 100 =</a:t>
            </a:r>
          </a:p>
          <a:p>
            <a:r>
              <a:rPr lang="ru-RU" sz="2000" dirty="0" smtClean="0"/>
              <a:t>Ц)0,2 ∙ 2 – 0,2∙0,2 =</a:t>
            </a:r>
          </a:p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14348" y="5429264"/>
          <a:ext cx="6858047" cy="955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9721"/>
                <a:gridCol w="979721"/>
                <a:gridCol w="979721"/>
                <a:gridCol w="979721"/>
                <a:gridCol w="979721"/>
                <a:gridCol w="979721"/>
                <a:gridCol w="979721"/>
              </a:tblGrid>
              <a:tr h="47799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0,1</a:t>
                      </a:r>
                      <a:endParaRPr lang="ru-RU" dirty="0"/>
                    </a:p>
                  </a:txBody>
                  <a:tcPr/>
                </a:tc>
              </a:tr>
              <a:tr h="477997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Рисунок 7" descr="book_signe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86116" y="2714620"/>
            <a:ext cx="3786214" cy="2228594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Ответ. ПРОЦЕНТ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Тема сегодняшнего урока – «Проценты».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Где в повседневной жизни встречаются проценты?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Откуда же появился процент?</a:t>
            </a:r>
          </a:p>
          <a:p>
            <a:pPr>
              <a:buNone/>
            </a:pPr>
            <a:r>
              <a:rPr lang="ru-RU" dirty="0" smtClean="0"/>
              <a:t>Заглянем в картотеку </a:t>
            </a:r>
          </a:p>
          <a:p>
            <a:pPr>
              <a:buNone/>
            </a:pPr>
            <a:r>
              <a:rPr lang="ru-RU" dirty="0" smtClean="0"/>
              <a:t>доктора Айболита.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21M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0694" y="4214818"/>
            <a:ext cx="1785950" cy="1879948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465754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57298"/>
            <a:ext cx="3520440" cy="4768865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Вспомните :</a:t>
            </a:r>
          </a:p>
          <a:p>
            <a:pPr lvl="0"/>
            <a:r>
              <a:rPr lang="ru-RU" dirty="0" smtClean="0"/>
              <a:t>правило умножения десятичной дроби на 100;</a:t>
            </a:r>
          </a:p>
          <a:p>
            <a:pPr lvl="0"/>
            <a:r>
              <a:rPr lang="ru-RU" dirty="0" smtClean="0"/>
              <a:t>правило деления десятичной дроби на 100;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1) Сколько килограммов в одном центнере? Какую часть центнера составляет 1 кг?</a:t>
            </a:r>
          </a:p>
          <a:p>
            <a:pPr>
              <a:buNone/>
            </a:pPr>
            <a:r>
              <a:rPr lang="ru-RU" dirty="0" smtClean="0"/>
              <a:t>2) Сколько сантиметров в одном метре? Какую часть метра составляет 1 см?</a:t>
            </a:r>
          </a:p>
          <a:p>
            <a:pPr>
              <a:buNone/>
            </a:pPr>
            <a:r>
              <a:rPr lang="ru-RU" dirty="0" smtClean="0"/>
              <a:t>3) Сколько ар в одном гектаре? Какую часть гектара составляет 1 а?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43372" y="1428736"/>
            <a:ext cx="3520440" cy="4525963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1 ц=100 кг;          </a:t>
            </a:r>
          </a:p>
          <a:p>
            <a:r>
              <a:rPr lang="ru-RU" dirty="0" smtClean="0"/>
              <a:t> 1 м=100 см;	   </a:t>
            </a:r>
          </a:p>
          <a:p>
            <a:r>
              <a:rPr lang="ru-RU" dirty="0" smtClean="0"/>
              <a:t> 1 га = 100 а;</a:t>
            </a:r>
          </a:p>
          <a:p>
            <a:r>
              <a:rPr lang="ru-RU" dirty="0" smtClean="0"/>
              <a:t>1 кг = 1/100ц =  0,01 </a:t>
            </a:r>
            <a:r>
              <a:rPr lang="ru-RU" dirty="0" err="1" smtClean="0"/>
              <a:t>ц</a:t>
            </a:r>
            <a:endParaRPr lang="ru-RU" dirty="0" smtClean="0"/>
          </a:p>
          <a:p>
            <a:r>
              <a:rPr lang="ru-RU" dirty="0" smtClean="0"/>
              <a:t>1см = 1/100м = 0,01 м </a:t>
            </a:r>
          </a:p>
          <a:p>
            <a:r>
              <a:rPr lang="ru-RU" dirty="0" smtClean="0"/>
              <a:t>1 а = 1/100га = 0,01 га </a:t>
            </a:r>
          </a:p>
          <a:p>
            <a:endParaRPr lang="ru-RU" dirty="0"/>
          </a:p>
        </p:txBody>
      </p:sp>
      <p:pic>
        <p:nvPicPr>
          <p:cNvPr id="5" name="Рисунок 4" descr="mad_scientist_thinkin_a_hc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7686" y="3524250"/>
            <a:ext cx="3162300" cy="3333750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Единицы измерения величин связаны с одной  сотой частью.</a:t>
            </a:r>
          </a:p>
          <a:p>
            <a:r>
              <a:rPr lang="ru-RU" dirty="0" smtClean="0"/>
              <a:t>Сотая часть любой величины принято называть процентом.</a:t>
            </a:r>
          </a:p>
          <a:p>
            <a:r>
              <a:rPr lang="ru-RU" dirty="0" smtClean="0"/>
              <a:t>Слово «процент» происходит от латинского «</a:t>
            </a:r>
            <a:r>
              <a:rPr lang="ru-RU" dirty="0" err="1" smtClean="0"/>
              <a:t>центи</a:t>
            </a:r>
            <a:r>
              <a:rPr lang="ru-RU" dirty="0" smtClean="0"/>
              <a:t>» (по-французски «</a:t>
            </a:r>
            <a:r>
              <a:rPr lang="ru-RU" dirty="0" err="1" smtClean="0"/>
              <a:t>санти</a:t>
            </a:r>
            <a:r>
              <a:rPr lang="ru-RU" dirty="0" smtClean="0"/>
              <a:t>»), указывающего на уменьшение единицы измерения  в 100 раз. </a:t>
            </a:r>
          </a:p>
          <a:p>
            <a:pPr>
              <a:buNone/>
            </a:pPr>
            <a:r>
              <a:rPr lang="ru-RU" dirty="0" smtClean="0"/>
              <a:t>    5 процентов – 5 %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1% = 1/100 = 0,01</a:t>
            </a:r>
          </a:p>
          <a:p>
            <a:pPr>
              <a:buNone/>
            </a:pPr>
            <a:r>
              <a:rPr lang="ru-RU" dirty="0" smtClean="0"/>
              <a:t>Выводы: </a:t>
            </a:r>
          </a:p>
          <a:p>
            <a:r>
              <a:rPr lang="ru-RU" dirty="0" smtClean="0"/>
              <a:t>1 кг – 1% центнера;</a:t>
            </a:r>
          </a:p>
          <a:p>
            <a:r>
              <a:rPr lang="ru-RU" dirty="0" smtClean="0"/>
              <a:t>1 см – 1 % метра;</a:t>
            </a:r>
          </a:p>
          <a:p>
            <a:r>
              <a:rPr lang="ru-RU" dirty="0" smtClean="0"/>
              <a:t>1 а – 1 % га.</a:t>
            </a:r>
          </a:p>
          <a:p>
            <a:endParaRPr lang="ru-RU" dirty="0"/>
          </a:p>
        </p:txBody>
      </p:sp>
      <p:pic>
        <p:nvPicPr>
          <p:cNvPr id="5" name="Рисунок 4" descr="nabo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00562" y="3429000"/>
            <a:ext cx="3000396" cy="3089301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JOHGe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2786058"/>
            <a:ext cx="3286147" cy="3857652"/>
          </a:xfrm>
        </p:spPr>
      </p:pic>
      <p:pic>
        <p:nvPicPr>
          <p:cNvPr id="6" name="Содержимое 5" descr="f5841307de62.gif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214810" y="2857496"/>
            <a:ext cx="3521075" cy="3429024"/>
          </a:xfrm>
        </p:spPr>
      </p:pic>
      <p:pic>
        <p:nvPicPr>
          <p:cNvPr id="8" name="Рисунок 7" descr="f_47a09f17ac6fc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00298" y="500042"/>
            <a:ext cx="5286412" cy="2157984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Другая 2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892D4E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353</TotalTime>
  <Words>894</Words>
  <Application>Microsoft Office PowerPoint</Application>
  <PresentationFormat>Экран (4:3)</PresentationFormat>
  <Paragraphs>202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Изящная</vt:lpstr>
      <vt:lpstr>  Проценты  урок математики в 5 классе </vt:lpstr>
      <vt:lpstr>Презентация PowerPoint</vt:lpstr>
      <vt:lpstr>Презентация PowerPoint</vt:lpstr>
      <vt:lpstr>Презентация PowerPoint</vt:lpstr>
      <vt:lpstr>Презентация PowerPoint</vt:lpstr>
      <vt:lpstr>    Ответ. ПРОЦЕНТ </vt:lpstr>
      <vt:lpstr>Презентация PowerPoint</vt:lpstr>
      <vt:lpstr>Презентация PowerPoint</vt:lpstr>
      <vt:lpstr>Презентация PowerPoint</vt:lpstr>
      <vt:lpstr>Заполните пропуски</vt:lpstr>
      <vt:lpstr>задача</vt:lpstr>
      <vt:lpstr>    Ответ: 8%, 15%, 20%, 50%. </vt:lpstr>
      <vt:lpstr>физкультминутка</vt:lpstr>
      <vt:lpstr>Презентация PowerPoint</vt:lpstr>
      <vt:lpstr>               Ответ. РЕЖИМ </vt:lpstr>
      <vt:lpstr>Продолжите ряд и расположите количество процентов в порядке возрастания. В ответе вы узнаете важное составляющее здоровья человека:</vt:lpstr>
      <vt:lpstr>Самостоятельная работа</vt:lpstr>
      <vt:lpstr>Ответ : спорт</vt:lpstr>
      <vt:lpstr>рефлексия</vt:lpstr>
      <vt:lpstr>Домашнее задание</vt:lpstr>
      <vt:lpstr>Презентация PowerPoint</vt:lpstr>
      <vt:lpstr>Спасибо за урок! Желаю всем вам крепкого здоровья!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43</cp:revision>
  <dcterms:created xsi:type="dcterms:W3CDTF">2009-10-20T14:20:16Z</dcterms:created>
  <dcterms:modified xsi:type="dcterms:W3CDTF">2016-01-05T05:38:55Z</dcterms:modified>
</cp:coreProperties>
</file>