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1" r:id="rId11"/>
    <p:sldId id="272" r:id="rId12"/>
    <p:sldId id="269" r:id="rId13"/>
    <p:sldId id="267" r:id="rId14"/>
    <p:sldId id="268" r:id="rId15"/>
    <p:sldId id="270" r:id="rId16"/>
    <p:sldId id="279" r:id="rId17"/>
    <p:sldId id="277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92" d="100"/>
          <a:sy n="92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C39C9-98A5-4360-8136-1931695E71A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65BBF-E41A-424D-8496-C4BF1920082D}">
      <dgm:prSet phldrT="[Текст]" phldr="1"/>
      <dgm:spPr/>
      <dgm:t>
        <a:bodyPr/>
        <a:lstStyle/>
        <a:p>
          <a:endParaRPr lang="ru-RU"/>
        </a:p>
      </dgm:t>
    </dgm:pt>
    <dgm:pt modelId="{C96A3814-A042-48AA-8092-DD07D468A6F5}" type="parTrans" cxnId="{6EE04A82-12BC-4447-A988-82E1CB91BCFF}">
      <dgm:prSet/>
      <dgm:spPr/>
      <dgm:t>
        <a:bodyPr/>
        <a:lstStyle/>
        <a:p>
          <a:endParaRPr lang="ru-RU"/>
        </a:p>
      </dgm:t>
    </dgm:pt>
    <dgm:pt modelId="{01713807-0C6E-497A-BB9B-36D59F6DAC5D}" type="sibTrans" cxnId="{6EE04A82-12BC-4447-A988-82E1CB91BCFF}">
      <dgm:prSet/>
      <dgm:spPr/>
      <dgm:t>
        <a:bodyPr/>
        <a:lstStyle/>
        <a:p>
          <a:endParaRPr lang="ru-RU"/>
        </a:p>
      </dgm:t>
    </dgm:pt>
    <dgm:pt modelId="{0E431C7C-13B1-466B-84AF-E68A5EF7564F}">
      <dgm:prSet phldrT="[Текст]"/>
      <dgm:spPr/>
      <dgm:t>
        <a:bodyPr/>
        <a:lstStyle/>
        <a:p>
          <a:r>
            <a:rPr lang="ru-RU" dirty="0" smtClean="0"/>
            <a:t>Формировать социальную компетентность, пропагандировать здоровый образ жизни.</a:t>
          </a:r>
          <a:endParaRPr lang="ru-RU" dirty="0"/>
        </a:p>
      </dgm:t>
    </dgm:pt>
    <dgm:pt modelId="{3042E844-5A2B-43D7-801A-DB02FCC0A893}" type="parTrans" cxnId="{E3BF4201-E7CA-4673-A6F9-C22C02C6A771}">
      <dgm:prSet/>
      <dgm:spPr/>
      <dgm:t>
        <a:bodyPr/>
        <a:lstStyle/>
        <a:p>
          <a:endParaRPr lang="ru-RU"/>
        </a:p>
      </dgm:t>
    </dgm:pt>
    <dgm:pt modelId="{9EAEB37C-8BAC-43C6-9EFA-307D9998B0E8}" type="sibTrans" cxnId="{E3BF4201-E7CA-4673-A6F9-C22C02C6A771}">
      <dgm:prSet/>
      <dgm:spPr/>
      <dgm:t>
        <a:bodyPr/>
        <a:lstStyle/>
        <a:p>
          <a:endParaRPr lang="ru-RU"/>
        </a:p>
      </dgm:t>
    </dgm:pt>
    <dgm:pt modelId="{2DD3E78A-BBD3-474F-9E1E-9E7803EB8C0E}">
      <dgm:prSet/>
      <dgm:spPr/>
      <dgm:t>
        <a:bodyPr/>
        <a:lstStyle/>
        <a:p>
          <a:r>
            <a:rPr lang="ru-RU" dirty="0" smtClean="0"/>
            <a:t>Систематизировать знания нахождения процента от числа и числа по его проценту, применять их при решении задач;</a:t>
          </a:r>
          <a:endParaRPr lang="ru-RU" dirty="0"/>
        </a:p>
      </dgm:t>
    </dgm:pt>
    <dgm:pt modelId="{A38EF8FB-5A41-48C6-B345-BEF0D8385FC1}" type="parTrans" cxnId="{6C0DA714-099C-4AF1-8220-806C8C492A8B}">
      <dgm:prSet/>
      <dgm:spPr/>
      <dgm:t>
        <a:bodyPr/>
        <a:lstStyle/>
        <a:p>
          <a:endParaRPr lang="ru-RU"/>
        </a:p>
      </dgm:t>
    </dgm:pt>
    <dgm:pt modelId="{6457D1A8-9C08-46D5-B4E0-FFA1A47AECA8}" type="sibTrans" cxnId="{6C0DA714-099C-4AF1-8220-806C8C492A8B}">
      <dgm:prSet/>
      <dgm:spPr/>
      <dgm:t>
        <a:bodyPr/>
        <a:lstStyle/>
        <a:p>
          <a:endParaRPr lang="ru-RU"/>
        </a:p>
      </dgm:t>
    </dgm:pt>
    <dgm:pt modelId="{DDA9612C-6BD4-465D-AAFD-32CB713AFC39}">
      <dgm:prSet phldrT="[Текст]"/>
      <dgm:spPr/>
      <dgm:t>
        <a:bodyPr/>
        <a:lstStyle/>
        <a:p>
          <a:r>
            <a:rPr lang="ru-RU" dirty="0" smtClean="0"/>
            <a:t>Развивать внимание, информационную и коммуникативную компетентность, познавательный интерес;</a:t>
          </a:r>
          <a:endParaRPr lang="ru-RU" dirty="0"/>
        </a:p>
      </dgm:t>
    </dgm:pt>
    <dgm:pt modelId="{AF8C0AE6-3349-41A2-82F8-97CDC01A114E}" type="sibTrans" cxnId="{12677F10-6394-46A0-B9EA-467F643A0F67}">
      <dgm:prSet/>
      <dgm:spPr/>
      <dgm:t>
        <a:bodyPr/>
        <a:lstStyle/>
        <a:p>
          <a:endParaRPr lang="ru-RU"/>
        </a:p>
      </dgm:t>
    </dgm:pt>
    <dgm:pt modelId="{1ABBB2A1-E634-4F4E-A9D1-814F0897B780}" type="parTrans" cxnId="{12677F10-6394-46A0-B9EA-467F643A0F67}">
      <dgm:prSet/>
      <dgm:spPr/>
      <dgm:t>
        <a:bodyPr/>
        <a:lstStyle/>
        <a:p>
          <a:endParaRPr lang="ru-RU"/>
        </a:p>
      </dgm:t>
    </dgm:pt>
    <dgm:pt modelId="{FD245E67-884F-49AA-8AC8-8B8D07E46371}" type="pres">
      <dgm:prSet presAssocID="{078C39C9-98A5-4360-8136-1931695E71A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4CC435-095C-4286-88A0-181F0D9973FE}" type="pres">
      <dgm:prSet presAssocID="{6B265BBF-E41A-424D-8496-C4BF1920082D}" presName="circle1" presStyleLbl="node1" presStyleIdx="0" presStyleCnt="4"/>
      <dgm:spPr/>
    </dgm:pt>
    <dgm:pt modelId="{E587E772-EA19-4A9A-A6C4-1CC8570D8417}" type="pres">
      <dgm:prSet presAssocID="{6B265BBF-E41A-424D-8496-C4BF1920082D}" presName="space" presStyleCnt="0"/>
      <dgm:spPr/>
    </dgm:pt>
    <dgm:pt modelId="{4DA95FBC-CCF5-4DEB-8C0C-D718E8DD2639}" type="pres">
      <dgm:prSet presAssocID="{6B265BBF-E41A-424D-8496-C4BF1920082D}" presName="rect1" presStyleLbl="alignAcc1" presStyleIdx="0" presStyleCnt="4" custLinFactNeighborX="-1074" custLinFactNeighborY="6770"/>
      <dgm:spPr/>
      <dgm:t>
        <a:bodyPr/>
        <a:lstStyle/>
        <a:p>
          <a:endParaRPr lang="ru-RU"/>
        </a:p>
      </dgm:t>
    </dgm:pt>
    <dgm:pt modelId="{D336573E-5179-4FE9-8FD6-C94B2C77D0AD}" type="pres">
      <dgm:prSet presAssocID="{2DD3E78A-BBD3-474F-9E1E-9E7803EB8C0E}" presName="vertSpace2" presStyleLbl="node1" presStyleIdx="0" presStyleCnt="4"/>
      <dgm:spPr/>
    </dgm:pt>
    <dgm:pt modelId="{BDD0F833-92B1-4722-9F01-7B6488F3AE9C}" type="pres">
      <dgm:prSet presAssocID="{2DD3E78A-BBD3-474F-9E1E-9E7803EB8C0E}" presName="circle2" presStyleLbl="node1" presStyleIdx="1" presStyleCnt="4"/>
      <dgm:spPr/>
    </dgm:pt>
    <dgm:pt modelId="{37701F2D-FB4B-4724-AF32-B4AC0B96DD18}" type="pres">
      <dgm:prSet presAssocID="{2DD3E78A-BBD3-474F-9E1E-9E7803EB8C0E}" presName="rect2" presStyleLbl="alignAcc1" presStyleIdx="1" presStyleCnt="4" custLinFactNeighborX="165" custLinFactNeighborY="-27634"/>
      <dgm:spPr/>
      <dgm:t>
        <a:bodyPr/>
        <a:lstStyle/>
        <a:p>
          <a:endParaRPr lang="ru-RU"/>
        </a:p>
      </dgm:t>
    </dgm:pt>
    <dgm:pt modelId="{288003D4-12F8-4424-B920-98E09E8D9AD0}" type="pres">
      <dgm:prSet presAssocID="{DDA9612C-6BD4-465D-AAFD-32CB713AFC39}" presName="vertSpace3" presStyleLbl="node1" presStyleIdx="1" presStyleCnt="4"/>
      <dgm:spPr/>
    </dgm:pt>
    <dgm:pt modelId="{4B7F5D24-F9D2-4E7D-8CD2-6EA915B024D7}" type="pres">
      <dgm:prSet presAssocID="{DDA9612C-6BD4-465D-AAFD-32CB713AFC39}" presName="circle3" presStyleLbl="node1" presStyleIdx="2" presStyleCnt="4"/>
      <dgm:spPr/>
    </dgm:pt>
    <dgm:pt modelId="{8447CFA1-0D76-48D6-879E-569665FF4BDB}" type="pres">
      <dgm:prSet presAssocID="{DDA9612C-6BD4-465D-AAFD-32CB713AFC39}" presName="rect3" presStyleLbl="alignAcc1" presStyleIdx="2" presStyleCnt="4" custScaleY="139662"/>
      <dgm:spPr/>
      <dgm:t>
        <a:bodyPr/>
        <a:lstStyle/>
        <a:p>
          <a:endParaRPr lang="ru-RU"/>
        </a:p>
      </dgm:t>
    </dgm:pt>
    <dgm:pt modelId="{0A003E20-053B-42FF-AC05-A7D50B0939C9}" type="pres">
      <dgm:prSet presAssocID="{0E431C7C-13B1-466B-84AF-E68A5EF7564F}" presName="vertSpace4" presStyleLbl="node1" presStyleIdx="2" presStyleCnt="4"/>
      <dgm:spPr/>
    </dgm:pt>
    <dgm:pt modelId="{40354002-4A3C-494F-8520-95798B5EDF3C}" type="pres">
      <dgm:prSet presAssocID="{0E431C7C-13B1-466B-84AF-E68A5EF7564F}" presName="circle4" presStyleLbl="node1" presStyleIdx="3" presStyleCnt="4"/>
      <dgm:spPr/>
    </dgm:pt>
    <dgm:pt modelId="{09A60B0A-D109-40EC-9395-D4E54ACED9F5}" type="pres">
      <dgm:prSet presAssocID="{0E431C7C-13B1-466B-84AF-E68A5EF7564F}" presName="rect4" presStyleLbl="alignAcc1" presStyleIdx="3" presStyleCnt="4" custScaleY="149924" custLinFactNeighborX="165" custLinFactNeighborY="49490"/>
      <dgm:spPr/>
      <dgm:t>
        <a:bodyPr/>
        <a:lstStyle/>
        <a:p>
          <a:endParaRPr lang="ru-RU"/>
        </a:p>
      </dgm:t>
    </dgm:pt>
    <dgm:pt modelId="{F4289964-741C-4C63-B15F-C51F91F79676}" type="pres">
      <dgm:prSet presAssocID="{6B265BBF-E41A-424D-8496-C4BF1920082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1F2C1-30A2-417E-8D1E-0DD288907D38}" type="pres">
      <dgm:prSet presAssocID="{2DD3E78A-BBD3-474F-9E1E-9E7803EB8C0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F4D11-C0DE-4416-B805-693E1CDF3303}" type="pres">
      <dgm:prSet presAssocID="{DDA9612C-6BD4-465D-AAFD-32CB713AFC3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55E51-4D02-4B3B-ADD3-F7BBE0EADD5C}" type="pres">
      <dgm:prSet presAssocID="{0E431C7C-13B1-466B-84AF-E68A5EF7564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39558-51F1-476A-BBC3-408BE8889535}" type="presOf" srcId="{6B265BBF-E41A-424D-8496-C4BF1920082D}" destId="{4DA95FBC-CCF5-4DEB-8C0C-D718E8DD2639}" srcOrd="0" destOrd="0" presId="urn:microsoft.com/office/officeart/2005/8/layout/target3"/>
    <dgm:cxn modelId="{46ADFAD1-4181-4E70-A661-7234D9C69B87}" type="presOf" srcId="{6B265BBF-E41A-424D-8496-C4BF1920082D}" destId="{F4289964-741C-4C63-B15F-C51F91F79676}" srcOrd="1" destOrd="0" presId="urn:microsoft.com/office/officeart/2005/8/layout/target3"/>
    <dgm:cxn modelId="{345F71EB-C3E3-4215-9E46-E1B9C641F8A7}" type="presOf" srcId="{2DD3E78A-BBD3-474F-9E1E-9E7803EB8C0E}" destId="{37701F2D-FB4B-4724-AF32-B4AC0B96DD18}" srcOrd="0" destOrd="0" presId="urn:microsoft.com/office/officeart/2005/8/layout/target3"/>
    <dgm:cxn modelId="{6EE04A82-12BC-4447-A988-82E1CB91BCFF}" srcId="{078C39C9-98A5-4360-8136-1931695E71A5}" destId="{6B265BBF-E41A-424D-8496-C4BF1920082D}" srcOrd="0" destOrd="0" parTransId="{C96A3814-A042-48AA-8092-DD07D468A6F5}" sibTransId="{01713807-0C6E-497A-BB9B-36D59F6DAC5D}"/>
    <dgm:cxn modelId="{84054C70-F657-4508-81DC-25E53779D347}" type="presOf" srcId="{0E431C7C-13B1-466B-84AF-E68A5EF7564F}" destId="{09A60B0A-D109-40EC-9395-D4E54ACED9F5}" srcOrd="0" destOrd="0" presId="urn:microsoft.com/office/officeart/2005/8/layout/target3"/>
    <dgm:cxn modelId="{6C0DA714-099C-4AF1-8220-806C8C492A8B}" srcId="{078C39C9-98A5-4360-8136-1931695E71A5}" destId="{2DD3E78A-BBD3-474F-9E1E-9E7803EB8C0E}" srcOrd="1" destOrd="0" parTransId="{A38EF8FB-5A41-48C6-B345-BEF0D8385FC1}" sibTransId="{6457D1A8-9C08-46D5-B4E0-FFA1A47AECA8}"/>
    <dgm:cxn modelId="{E3BF4201-E7CA-4673-A6F9-C22C02C6A771}" srcId="{078C39C9-98A5-4360-8136-1931695E71A5}" destId="{0E431C7C-13B1-466B-84AF-E68A5EF7564F}" srcOrd="3" destOrd="0" parTransId="{3042E844-5A2B-43D7-801A-DB02FCC0A893}" sibTransId="{9EAEB37C-8BAC-43C6-9EFA-307D9998B0E8}"/>
    <dgm:cxn modelId="{E65317A3-3C03-4B4A-9321-6D121752A1F0}" type="presOf" srcId="{DDA9612C-6BD4-465D-AAFD-32CB713AFC39}" destId="{923F4D11-C0DE-4416-B805-693E1CDF3303}" srcOrd="1" destOrd="0" presId="urn:microsoft.com/office/officeart/2005/8/layout/target3"/>
    <dgm:cxn modelId="{12677F10-6394-46A0-B9EA-467F643A0F67}" srcId="{078C39C9-98A5-4360-8136-1931695E71A5}" destId="{DDA9612C-6BD4-465D-AAFD-32CB713AFC39}" srcOrd="2" destOrd="0" parTransId="{1ABBB2A1-E634-4F4E-A9D1-814F0897B780}" sibTransId="{AF8C0AE6-3349-41A2-82F8-97CDC01A114E}"/>
    <dgm:cxn modelId="{7B98EDE6-6E8E-4831-B233-5657151F5419}" type="presOf" srcId="{0E431C7C-13B1-466B-84AF-E68A5EF7564F}" destId="{B3A55E51-4D02-4B3B-ADD3-F7BBE0EADD5C}" srcOrd="1" destOrd="0" presId="urn:microsoft.com/office/officeart/2005/8/layout/target3"/>
    <dgm:cxn modelId="{96A48EB3-F532-4BC5-889E-36A7D099BC7A}" type="presOf" srcId="{2DD3E78A-BBD3-474F-9E1E-9E7803EB8C0E}" destId="{CC51F2C1-30A2-417E-8D1E-0DD288907D38}" srcOrd="1" destOrd="0" presId="urn:microsoft.com/office/officeart/2005/8/layout/target3"/>
    <dgm:cxn modelId="{21FFE52B-45BA-40C6-B3A8-694AB8E08F5E}" type="presOf" srcId="{DDA9612C-6BD4-465D-AAFD-32CB713AFC39}" destId="{8447CFA1-0D76-48D6-879E-569665FF4BDB}" srcOrd="0" destOrd="0" presId="urn:microsoft.com/office/officeart/2005/8/layout/target3"/>
    <dgm:cxn modelId="{9F2F052C-F6E6-4DB1-920E-85ED4B8D5E8A}" type="presOf" srcId="{078C39C9-98A5-4360-8136-1931695E71A5}" destId="{FD245E67-884F-49AA-8AC8-8B8D07E46371}" srcOrd="0" destOrd="0" presId="urn:microsoft.com/office/officeart/2005/8/layout/target3"/>
    <dgm:cxn modelId="{B9FBDEC2-549A-430F-B577-F7E09377EF60}" type="presParOf" srcId="{FD245E67-884F-49AA-8AC8-8B8D07E46371}" destId="{124CC435-095C-4286-88A0-181F0D9973FE}" srcOrd="0" destOrd="0" presId="urn:microsoft.com/office/officeart/2005/8/layout/target3"/>
    <dgm:cxn modelId="{50A0D32A-77AA-4501-9FF9-DAB03BA71D97}" type="presParOf" srcId="{FD245E67-884F-49AA-8AC8-8B8D07E46371}" destId="{E587E772-EA19-4A9A-A6C4-1CC8570D8417}" srcOrd="1" destOrd="0" presId="urn:microsoft.com/office/officeart/2005/8/layout/target3"/>
    <dgm:cxn modelId="{13AD61D1-9808-4AFA-A9CD-CA975522210D}" type="presParOf" srcId="{FD245E67-884F-49AA-8AC8-8B8D07E46371}" destId="{4DA95FBC-CCF5-4DEB-8C0C-D718E8DD2639}" srcOrd="2" destOrd="0" presId="urn:microsoft.com/office/officeart/2005/8/layout/target3"/>
    <dgm:cxn modelId="{5CB42AA9-8FA8-41B2-8D3C-B200123C664A}" type="presParOf" srcId="{FD245E67-884F-49AA-8AC8-8B8D07E46371}" destId="{D336573E-5179-4FE9-8FD6-C94B2C77D0AD}" srcOrd="3" destOrd="0" presId="urn:microsoft.com/office/officeart/2005/8/layout/target3"/>
    <dgm:cxn modelId="{86D18C9B-27A4-4D96-91CA-12D6784B56C5}" type="presParOf" srcId="{FD245E67-884F-49AA-8AC8-8B8D07E46371}" destId="{BDD0F833-92B1-4722-9F01-7B6488F3AE9C}" srcOrd="4" destOrd="0" presId="urn:microsoft.com/office/officeart/2005/8/layout/target3"/>
    <dgm:cxn modelId="{89FED9BC-EF7C-4216-9B75-534755DE6F58}" type="presParOf" srcId="{FD245E67-884F-49AA-8AC8-8B8D07E46371}" destId="{37701F2D-FB4B-4724-AF32-B4AC0B96DD18}" srcOrd="5" destOrd="0" presId="urn:microsoft.com/office/officeart/2005/8/layout/target3"/>
    <dgm:cxn modelId="{0D6F909D-E9E3-4E56-96AE-6E47B636C3BD}" type="presParOf" srcId="{FD245E67-884F-49AA-8AC8-8B8D07E46371}" destId="{288003D4-12F8-4424-B920-98E09E8D9AD0}" srcOrd="6" destOrd="0" presId="urn:microsoft.com/office/officeart/2005/8/layout/target3"/>
    <dgm:cxn modelId="{013B6D80-49F2-405A-BBFF-F79621E4DC51}" type="presParOf" srcId="{FD245E67-884F-49AA-8AC8-8B8D07E46371}" destId="{4B7F5D24-F9D2-4E7D-8CD2-6EA915B024D7}" srcOrd="7" destOrd="0" presId="urn:microsoft.com/office/officeart/2005/8/layout/target3"/>
    <dgm:cxn modelId="{78671C2F-8D84-457A-AF6E-BDD8E57D45AA}" type="presParOf" srcId="{FD245E67-884F-49AA-8AC8-8B8D07E46371}" destId="{8447CFA1-0D76-48D6-879E-569665FF4BDB}" srcOrd="8" destOrd="0" presId="urn:microsoft.com/office/officeart/2005/8/layout/target3"/>
    <dgm:cxn modelId="{5C3C3905-8E76-4FA6-9D87-DADB722739FF}" type="presParOf" srcId="{FD245E67-884F-49AA-8AC8-8B8D07E46371}" destId="{0A003E20-053B-42FF-AC05-A7D50B0939C9}" srcOrd="9" destOrd="0" presId="urn:microsoft.com/office/officeart/2005/8/layout/target3"/>
    <dgm:cxn modelId="{44AEABCF-49DA-4D6B-9715-C2F60E5F31B2}" type="presParOf" srcId="{FD245E67-884F-49AA-8AC8-8B8D07E46371}" destId="{40354002-4A3C-494F-8520-95798B5EDF3C}" srcOrd="10" destOrd="0" presId="urn:microsoft.com/office/officeart/2005/8/layout/target3"/>
    <dgm:cxn modelId="{A167E03E-8503-4E93-9D1A-ED3F42C53055}" type="presParOf" srcId="{FD245E67-884F-49AA-8AC8-8B8D07E46371}" destId="{09A60B0A-D109-40EC-9395-D4E54ACED9F5}" srcOrd="11" destOrd="0" presId="urn:microsoft.com/office/officeart/2005/8/layout/target3"/>
    <dgm:cxn modelId="{4B5B87E6-683C-4C89-80D9-A8C9443AA80A}" type="presParOf" srcId="{FD245E67-884F-49AA-8AC8-8B8D07E46371}" destId="{F4289964-741C-4C63-B15F-C51F91F79676}" srcOrd="12" destOrd="0" presId="urn:microsoft.com/office/officeart/2005/8/layout/target3"/>
    <dgm:cxn modelId="{43D6E853-CDDA-403C-A888-7FBA2A22BA4E}" type="presParOf" srcId="{FD245E67-884F-49AA-8AC8-8B8D07E46371}" destId="{CC51F2C1-30A2-417E-8D1E-0DD288907D38}" srcOrd="13" destOrd="0" presId="urn:microsoft.com/office/officeart/2005/8/layout/target3"/>
    <dgm:cxn modelId="{6A00AB00-357D-4BE9-B7A4-6801AD8F6926}" type="presParOf" srcId="{FD245E67-884F-49AA-8AC8-8B8D07E46371}" destId="{923F4D11-C0DE-4416-B805-693E1CDF3303}" srcOrd="14" destOrd="0" presId="urn:microsoft.com/office/officeart/2005/8/layout/target3"/>
    <dgm:cxn modelId="{F78E21C1-ECD3-43D0-A125-0ECE269C9247}" type="presParOf" srcId="{FD245E67-884F-49AA-8AC8-8B8D07E46371}" destId="{B3A55E51-4D02-4B3B-ADD3-F7BBE0EADD5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CC435-095C-4286-88A0-181F0D9973FE}">
      <dsp:nvSpPr>
        <dsp:cNvPr id="0" name=""/>
        <dsp:cNvSpPr/>
      </dsp:nvSpPr>
      <dsp:spPr>
        <a:xfrm>
          <a:off x="0" y="0"/>
          <a:ext cx="4924425" cy="49244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95FBC-CCF5-4DEB-8C0C-D718E8DD2639}">
      <dsp:nvSpPr>
        <dsp:cNvPr id="0" name=""/>
        <dsp:cNvSpPr/>
      </dsp:nvSpPr>
      <dsp:spPr>
        <a:xfrm>
          <a:off x="2400270" y="0"/>
          <a:ext cx="5767387" cy="4924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400270" y="0"/>
        <a:ext cx="5767387" cy="1046440"/>
      </dsp:txXfrm>
    </dsp:sp>
    <dsp:sp modelId="{BDD0F833-92B1-4722-9F01-7B6488F3AE9C}">
      <dsp:nvSpPr>
        <dsp:cNvPr id="0" name=""/>
        <dsp:cNvSpPr/>
      </dsp:nvSpPr>
      <dsp:spPr>
        <a:xfrm>
          <a:off x="646330" y="1046440"/>
          <a:ext cx="3631763" cy="36317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01F2D-FB4B-4724-AF32-B4AC0B96DD18}">
      <dsp:nvSpPr>
        <dsp:cNvPr id="0" name=""/>
        <dsp:cNvSpPr/>
      </dsp:nvSpPr>
      <dsp:spPr>
        <a:xfrm>
          <a:off x="2462212" y="42838"/>
          <a:ext cx="5767387" cy="36317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Систематизировать знания нахождения процента от числа и числа по его проценту, применять их при решении задач;</a:t>
          </a:r>
          <a:endParaRPr lang="ru-RU" sz="2100" kern="1200" dirty="0"/>
        </a:p>
      </dsp:txBody>
      <dsp:txXfrm>
        <a:off x="2462212" y="42838"/>
        <a:ext cx="5767387" cy="1046440"/>
      </dsp:txXfrm>
    </dsp:sp>
    <dsp:sp modelId="{4B7F5D24-F9D2-4E7D-8CD2-6EA915B024D7}">
      <dsp:nvSpPr>
        <dsp:cNvPr id="0" name=""/>
        <dsp:cNvSpPr/>
      </dsp:nvSpPr>
      <dsp:spPr>
        <a:xfrm>
          <a:off x="1292661" y="2092880"/>
          <a:ext cx="2339101" cy="23391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7CFA1-0D76-48D6-879E-569665FF4BDB}">
      <dsp:nvSpPr>
        <dsp:cNvPr id="0" name=""/>
        <dsp:cNvSpPr/>
      </dsp:nvSpPr>
      <dsp:spPr>
        <a:xfrm>
          <a:off x="2462212" y="1629013"/>
          <a:ext cx="5767387" cy="32668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Развивать внимание, информационную и коммуникативную компетентность, познавательный интерес;</a:t>
          </a:r>
          <a:endParaRPr lang="ru-RU" sz="2100" kern="1200" dirty="0"/>
        </a:p>
      </dsp:txBody>
      <dsp:txXfrm>
        <a:off x="2462212" y="1629013"/>
        <a:ext cx="5767387" cy="1461479"/>
      </dsp:txXfrm>
    </dsp:sp>
    <dsp:sp modelId="{40354002-4A3C-494F-8520-95798B5EDF3C}">
      <dsp:nvSpPr>
        <dsp:cNvPr id="0" name=""/>
        <dsp:cNvSpPr/>
      </dsp:nvSpPr>
      <dsp:spPr>
        <a:xfrm>
          <a:off x="1938992" y="3139320"/>
          <a:ext cx="1046440" cy="10464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60B0A-D109-40EC-9395-D4E54ACED9F5}">
      <dsp:nvSpPr>
        <dsp:cNvPr id="0" name=""/>
        <dsp:cNvSpPr/>
      </dsp:nvSpPr>
      <dsp:spPr>
        <a:xfrm>
          <a:off x="2462212" y="3355559"/>
          <a:ext cx="5767387" cy="15688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Формировать социальную компетентность, пропагандировать здоровый образ жизни.</a:t>
          </a:r>
          <a:endParaRPr lang="ru-RU" sz="2100" kern="1200" dirty="0"/>
        </a:p>
      </dsp:txBody>
      <dsp:txXfrm>
        <a:off x="2462212" y="3355559"/>
        <a:ext cx="5767387" cy="1568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B9E9-3B7A-4667-A313-F12D57FCAF41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1BC0-F163-4E8A-8265-0C644A81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7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B1BC0-F163-4E8A-8265-0C644A818C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643050"/>
            <a:ext cx="7772400" cy="17430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Решение задач на </a:t>
            </a:r>
            <a:r>
              <a:rPr lang="ru-RU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проценты</a:t>
            </a:r>
            <a:br>
              <a:rPr lang="ru-RU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урок математики в 5 классе</a:t>
            </a:r>
            <a:r>
              <a:rPr lang="ru-RU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3929066"/>
            <a:ext cx="6400800" cy="1752600"/>
          </a:xfrm>
        </p:spPr>
        <p:txBody>
          <a:bodyPr/>
          <a:lstStyle/>
          <a:p>
            <a:pPr algn="r"/>
            <a:endParaRPr lang="ru-RU" sz="2800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18" y="1071546"/>
            <a:ext cx="4038600" cy="4924425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2000" dirty="0" smtClean="0"/>
              <a:t>Второй помощник - </a:t>
            </a:r>
            <a:r>
              <a:rPr lang="ru-RU" sz="2000" b="1" dirty="0" smtClean="0">
                <a:solidFill>
                  <a:srgbClr val="FF0000"/>
                </a:solidFill>
              </a:rPr>
              <a:t>витамин В 6. </a:t>
            </a:r>
          </a:p>
          <a:p>
            <a:r>
              <a:rPr lang="ru-RU" sz="2000" dirty="0" smtClean="0"/>
              <a:t>Он имеет большое значение для роста мышц, обновления крови.</a:t>
            </a:r>
          </a:p>
          <a:p>
            <a:r>
              <a:rPr lang="ru-RU" sz="2000" dirty="0" smtClean="0"/>
              <a:t> Фасоль, картофель богаты витамином В 6. </a:t>
            </a:r>
          </a:p>
          <a:p>
            <a:r>
              <a:rPr lang="ru-RU" sz="2000" dirty="0" smtClean="0"/>
              <a:t>Раздражительность, сонливость – это первые признаки недостатка витамина В 6.</a:t>
            </a:r>
            <a:endParaRPr lang="ru-RU" sz="2000" dirty="0"/>
          </a:p>
        </p:txBody>
      </p:sp>
      <p:pic>
        <p:nvPicPr>
          <p:cNvPr id="5" name="Содержимое 4" descr="1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00826" y="571480"/>
            <a:ext cx="1857388" cy="516973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Содержание витамина В 6 в 100 г фасоли -  0,9 мг, что составляет 52% от суточной нормы для подростков. Найдите суточную норму витамина В 6. Ответ округли до десятых. Сколько нужно съесть фасоли для удовлетворения суточной потребности в витамине В 6?</a:t>
            </a:r>
          </a:p>
          <a:p>
            <a:endParaRPr lang="ru-RU" dirty="0"/>
          </a:p>
        </p:txBody>
      </p:sp>
      <p:pic>
        <p:nvPicPr>
          <p:cNvPr id="7" name="Рисунок 6" descr="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643446"/>
            <a:ext cx="7165617" cy="116681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Огородная зарядка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9244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1428736"/>
            <a:ext cx="4038600" cy="492442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Отвели свой взгляд направо,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Отвели свой взгляд налево,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Оглядели потолок,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Посмотрели все вперёд.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 – согнуться – разогнуться,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─ согнуться – потянутся,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 – в ладоши три хлопка,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Головою три кивка.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 и шесть тихо сесть.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sport1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5072074"/>
            <a:ext cx="6715172" cy="110946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50"/>
                            </p:stCondLst>
                            <p:childTnLst>
                              <p:par>
                                <p:cTn id="8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помощник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витамин С. </a:t>
            </a:r>
            <a:endParaRPr lang="ru-RU" sz="20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предохраняет от простудных и инфекционных заболеваний, ускоряет заживление ран.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Наиболее богаты витамином С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шиповник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зеленый и красный болгарский перец, черная смородина, цитрусовые , капуста.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4143380"/>
            <a:ext cx="4038600" cy="4924425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Что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скрип? Что за хруст?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Это что ещё за куст?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Как же быть без хруста,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я ……  (капуста).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95щщщщщщ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500042"/>
            <a:ext cx="3663041" cy="371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Решение задач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4881575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Капуста при засолке теряет 20% своего веса. Достаточно ли купить 12 кг свежей капусты, чтобы квашеной капусты получилось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10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кг?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Стакан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сока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квашеной капусты, выпитой натощак утром или во время обеда, повышает работоспособность, улучшает аппетит и пищеварение, помогает противостоять простудным заболеваниям.</a:t>
            </a:r>
            <a:endParaRPr lang="ru-RU" sz="2400" dirty="0"/>
          </a:p>
        </p:txBody>
      </p:sp>
      <p:pic>
        <p:nvPicPr>
          <p:cNvPr id="5" name="Рисунок 4" descr="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4071942"/>
            <a:ext cx="2714644" cy="242889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00684" cy="4924425"/>
          </a:xfrm>
        </p:spPr>
        <p:txBody>
          <a:bodyPr/>
          <a:lstStyle/>
          <a:p>
            <a:r>
              <a:rPr lang="ru-RU" dirty="0" smtClean="0"/>
              <a:t>Содержание витамина С в 100 г свежего шиповника – 470 мг, что составляет 40% от содержания витамина С в сухом шиповнике. Каково содержание витамина С в сухом шиповнике? Сравни эту величину с суточной нормой витамина С для подростка – 500 мг.</a:t>
            </a:r>
          </a:p>
          <a:p>
            <a:endParaRPr lang="ru-RU" dirty="0"/>
          </a:p>
        </p:txBody>
      </p:sp>
      <p:pic>
        <p:nvPicPr>
          <p:cNvPr id="5" name="Содержимое 4" descr="shipovnik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3705751">
            <a:off x="5403303" y="3097624"/>
            <a:ext cx="3460557" cy="2705527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Тест«</a:t>
            </a:r>
            <a:r>
              <a:rPr lang="uk-UA" sz="2800" b="1" dirty="0" smtClean="0">
                <a:solidFill>
                  <a:srgbClr val="00B050"/>
                </a:solidFill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</a:rPr>
              <a:t>т чего нас убережет витамин </a:t>
            </a:r>
            <a:r>
              <a:rPr lang="uk-UA" sz="2800" b="1" dirty="0" smtClean="0">
                <a:solidFill>
                  <a:srgbClr val="00B050"/>
                </a:solidFill>
              </a:rPr>
              <a:t>С?»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381641"/>
          </a:xfrm>
        </p:spPr>
        <p:txBody>
          <a:bodyPr/>
          <a:lstStyle/>
          <a:p>
            <a:r>
              <a:rPr lang="ru-RU" sz="2000" dirty="0" smtClean="0"/>
              <a:t>1. </a:t>
            </a:r>
            <a:r>
              <a:rPr lang="ru-RU" sz="2000" b="1" dirty="0" smtClean="0"/>
              <a:t>(1 балл)</a:t>
            </a:r>
            <a:r>
              <a:rPr lang="ru-RU" sz="2000" dirty="0" smtClean="0"/>
              <a:t> Дробь  1/5 равна:</a:t>
            </a:r>
          </a:p>
          <a:p>
            <a:pPr>
              <a:buNone/>
            </a:pPr>
            <a:r>
              <a:rPr lang="ru-RU" sz="2000" dirty="0" smtClean="0"/>
              <a:t> г) 20% ;       л) 30%;       </a:t>
            </a:r>
            <a:r>
              <a:rPr lang="ru-RU" sz="2000" dirty="0" err="1" smtClean="0"/>
              <a:t>р</a:t>
            </a:r>
            <a:r>
              <a:rPr lang="ru-RU" sz="2000" dirty="0" smtClean="0"/>
              <a:t>) 50%;</a:t>
            </a:r>
          </a:p>
          <a:p>
            <a:r>
              <a:rPr lang="ru-RU" sz="2000" dirty="0" smtClean="0"/>
              <a:t>2. </a:t>
            </a:r>
            <a:r>
              <a:rPr lang="ru-RU" sz="2000" b="1" dirty="0" smtClean="0"/>
              <a:t>(1 балл)</a:t>
            </a:r>
            <a:r>
              <a:rPr lang="ru-RU" sz="2000" dirty="0" smtClean="0"/>
              <a:t> 1% дециметра называют:</a:t>
            </a:r>
          </a:p>
          <a:p>
            <a:pPr>
              <a:buNone/>
            </a:pPr>
            <a:r>
              <a:rPr lang="ru-RU" sz="2000" dirty="0" smtClean="0"/>
              <a:t>р) миллиметр;       о) сантиметр;        в) метр;</a:t>
            </a:r>
          </a:p>
          <a:p>
            <a:r>
              <a:rPr lang="ru-RU" sz="2000" dirty="0" smtClean="0"/>
              <a:t>3. </a:t>
            </a:r>
            <a:r>
              <a:rPr lang="ru-RU" sz="2000" b="1" dirty="0" smtClean="0"/>
              <a:t>(1 балл)</a:t>
            </a:r>
            <a:r>
              <a:rPr lang="ru-RU" sz="2000" dirty="0" smtClean="0"/>
              <a:t> 1 миллиграмм равен:</a:t>
            </a:r>
          </a:p>
          <a:p>
            <a:pPr>
              <a:buNone/>
            </a:pPr>
            <a:r>
              <a:rPr lang="ru-RU" sz="2000" dirty="0" smtClean="0"/>
              <a:t>е) 0,1г;       и) 0,001г;     а) 0,01г;</a:t>
            </a:r>
          </a:p>
          <a:p>
            <a:r>
              <a:rPr lang="ru-RU" sz="2000" dirty="0" smtClean="0"/>
              <a:t>4. </a:t>
            </a:r>
            <a:r>
              <a:rPr lang="ru-RU" sz="2000" b="1" dirty="0" smtClean="0"/>
              <a:t>(2 балла)</a:t>
            </a:r>
            <a:r>
              <a:rPr lang="ru-RU" sz="2000" dirty="0" smtClean="0"/>
              <a:t> В саду растет 150 деревьев, из них 30% составляют вишни, а остальное - сливы. Сколько в саду растет слив?</a:t>
            </a:r>
          </a:p>
          <a:p>
            <a:pPr>
              <a:buNone/>
            </a:pPr>
            <a:r>
              <a:rPr lang="ru-RU" sz="2000" dirty="0" smtClean="0"/>
              <a:t> о)100;         п) 105;     т)95;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310203"/>
          </a:xfrm>
        </p:spPr>
        <p:txBody>
          <a:bodyPr/>
          <a:lstStyle/>
          <a:p>
            <a:pPr lvl="2">
              <a:buNone/>
            </a:pPr>
            <a:endParaRPr lang="ru-RU" sz="1200" dirty="0" smtClean="0"/>
          </a:p>
          <a:p>
            <a:r>
              <a:rPr lang="ru-RU" sz="2000" dirty="0" smtClean="0"/>
              <a:t>5. </a:t>
            </a:r>
            <a:r>
              <a:rPr lang="ru-RU" sz="2000" b="1" dirty="0" smtClean="0"/>
              <a:t>(3 балла)</a:t>
            </a:r>
            <a:r>
              <a:rPr lang="ru-RU" sz="2000" dirty="0" smtClean="0"/>
              <a:t> В магазин привезли 25 </a:t>
            </a:r>
            <a:r>
              <a:rPr lang="ru-RU" sz="2000" dirty="0" err="1" smtClean="0"/>
              <a:t>ц</a:t>
            </a:r>
            <a:r>
              <a:rPr lang="ru-RU" sz="2000" dirty="0" smtClean="0"/>
              <a:t> фруктов. Яблоки составляют 60%, а груши 20% от общего количества фруктов. Всего в магазин яблок и груш привезли:</a:t>
            </a:r>
          </a:p>
          <a:p>
            <a:pPr>
              <a:buNone/>
            </a:pPr>
            <a:r>
              <a:rPr lang="ru-RU" sz="2000" dirty="0" err="1" smtClean="0"/>
              <a:t>п</a:t>
            </a:r>
            <a:r>
              <a:rPr lang="ru-RU" sz="2000" dirty="0" smtClean="0"/>
              <a:t>) 20 </a:t>
            </a:r>
            <a:r>
              <a:rPr lang="ru-RU" sz="2000" dirty="0" err="1" smtClean="0"/>
              <a:t>ц</a:t>
            </a:r>
            <a:r>
              <a:rPr lang="ru-RU" sz="2000" dirty="0" smtClean="0"/>
              <a:t>;    о) 5 </a:t>
            </a:r>
            <a:r>
              <a:rPr lang="ru-RU" sz="2000" dirty="0" err="1" smtClean="0"/>
              <a:t>ц</a:t>
            </a:r>
            <a:r>
              <a:rPr lang="ru-RU" sz="2000" dirty="0" smtClean="0"/>
              <a:t>;      с) 15 </a:t>
            </a:r>
            <a:r>
              <a:rPr lang="ru-RU" sz="2000" dirty="0" err="1" smtClean="0"/>
              <a:t>ц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Проверка: </a:t>
            </a:r>
            <a:r>
              <a:rPr lang="ru-RU" sz="2000" dirty="0" smtClean="0">
                <a:solidFill>
                  <a:srgbClr val="FF0000"/>
                </a:solidFill>
              </a:rPr>
              <a:t>грипп.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Оцените друг друга: максимум 8 баллов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5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5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5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5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Вычислите и сделайте вывод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20  % от 50:</a:t>
            </a:r>
          </a:p>
          <a:p>
            <a:endParaRPr lang="ru-RU" b="1" dirty="0" smtClean="0"/>
          </a:p>
          <a:p>
            <a:r>
              <a:rPr lang="ru-RU" b="1" dirty="0" smtClean="0"/>
              <a:t>50% от 20: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Проверяем себя: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50 :100*20=10</a:t>
            </a:r>
          </a:p>
          <a:p>
            <a:endParaRPr lang="ru-RU" dirty="0" smtClean="0"/>
          </a:p>
          <a:p>
            <a:r>
              <a:rPr lang="ru-RU" dirty="0" smtClean="0"/>
              <a:t>20:100*50=10</a:t>
            </a: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4038600" cy="4924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Значит,</a:t>
            </a:r>
          </a:p>
          <a:p>
            <a:pPr>
              <a:buNone/>
            </a:pPr>
            <a:r>
              <a:rPr lang="ru-RU" dirty="0" smtClean="0"/>
              <a:t>А% от В равно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            В% от 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Оценка: 3 балла</a:t>
            </a:r>
          </a:p>
        </p:txBody>
      </p:sp>
      <p:pic>
        <p:nvPicPr>
          <p:cNvPr id="5" name="Рисунок 4" descr="semina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857496"/>
            <a:ext cx="2286016" cy="278608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Рефлексия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1357298"/>
            <a:ext cx="8229600" cy="49244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Оцените урок.</a:t>
            </a:r>
          </a:p>
          <a:p>
            <a:pPr lvl="0"/>
            <a:r>
              <a:rPr lang="ru-RU" sz="2000" dirty="0" smtClean="0"/>
              <a:t>Удовлетворены ли вы результатом своей работы?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да                              не знаю                            нет</a:t>
            </a:r>
          </a:p>
        </p:txBody>
      </p:sp>
      <p:sp>
        <p:nvSpPr>
          <p:cNvPr id="7" name="Улыбающееся лицо 6"/>
          <p:cNvSpPr/>
          <p:nvPr/>
        </p:nvSpPr>
        <p:spPr>
          <a:xfrm>
            <a:off x="1500166" y="2928934"/>
            <a:ext cx="1357322" cy="13573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4214810" y="2928934"/>
            <a:ext cx="1357322" cy="1357322"/>
          </a:xfrm>
          <a:prstGeom prst="smileyFace">
            <a:avLst>
              <a:gd name="adj" fmla="val 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858016" y="2928934"/>
            <a:ext cx="1357322" cy="135732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Домашнее задание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Решить №1038, 1063, 1061 ( учебник </a:t>
            </a:r>
          </a:p>
          <a:p>
            <a:pPr>
              <a:buNone/>
            </a:pPr>
            <a:r>
              <a:rPr lang="ru-RU" sz="4800" dirty="0" smtClean="0"/>
              <a:t>А.Г.Мерзляк) </a:t>
            </a:r>
          </a:p>
          <a:p>
            <a:pPr>
              <a:buNone/>
            </a:pPr>
            <a:r>
              <a:rPr lang="ru-RU" sz="4800" dirty="0" smtClean="0"/>
              <a:t>.</a:t>
            </a:r>
          </a:p>
          <a:p>
            <a:endParaRPr lang="ru-RU" sz="7200" dirty="0"/>
          </a:p>
        </p:txBody>
      </p:sp>
      <p:pic>
        <p:nvPicPr>
          <p:cNvPr id="5" name="Рисунок 4" descr="ипрта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57430"/>
            <a:ext cx="4000528" cy="4255881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Цели урока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lectur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071678"/>
            <a:ext cx="2286016" cy="364333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8229600" cy="4924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dirty="0" smtClean="0"/>
              <a:t>Человеку для здоровья</a:t>
            </a:r>
          </a:p>
          <a:p>
            <a:pPr>
              <a:buNone/>
            </a:pPr>
            <a:r>
              <a:rPr lang="ru-RU" sz="2400" dirty="0" smtClean="0"/>
              <a:t>Витамины все нужны,</a:t>
            </a:r>
          </a:p>
          <a:p>
            <a:pPr>
              <a:buNone/>
            </a:pPr>
            <a:r>
              <a:rPr lang="ru-RU" sz="2400" dirty="0" smtClean="0"/>
              <a:t>Ешьте ягоды и фрукты</a:t>
            </a:r>
          </a:p>
          <a:p>
            <a:pPr>
              <a:buNone/>
            </a:pPr>
            <a:r>
              <a:rPr lang="ru-RU" sz="2400" dirty="0" smtClean="0"/>
              <a:t>В жизни ведь они важны.</a:t>
            </a:r>
          </a:p>
          <a:p>
            <a:pPr>
              <a:buNone/>
            </a:pPr>
            <a:r>
              <a:rPr lang="ru-RU" sz="2400" dirty="0" smtClean="0"/>
              <a:t>Ешьте клюкву, перец, лук,</a:t>
            </a:r>
          </a:p>
          <a:p>
            <a:pPr>
              <a:buNone/>
            </a:pPr>
            <a:r>
              <a:rPr lang="ru-RU" sz="2400" dirty="0" smtClean="0"/>
              <a:t>Помидоры, патиссоны,</a:t>
            </a:r>
          </a:p>
          <a:p>
            <a:pPr>
              <a:buNone/>
            </a:pPr>
            <a:r>
              <a:rPr lang="ru-RU" sz="2400" dirty="0" smtClean="0"/>
              <a:t>Топинамбур и чеснок.</a:t>
            </a:r>
          </a:p>
          <a:p>
            <a:pPr>
              <a:buNone/>
            </a:pPr>
            <a:r>
              <a:rPr lang="ru-RU" sz="2400" dirty="0" smtClean="0"/>
              <a:t>Будете всегда здоровы!</a:t>
            </a:r>
          </a:p>
          <a:p>
            <a:endParaRPr lang="ru-RU" dirty="0"/>
          </a:p>
        </p:txBody>
      </p:sp>
      <p:pic>
        <p:nvPicPr>
          <p:cNvPr id="4" name="Рисунок 3" descr="12383428465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643182"/>
            <a:ext cx="4214810" cy="228601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7772400" cy="14700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6000" dirty="0" smtClean="0">
                <a:solidFill>
                  <a:srgbClr val="92D050"/>
                </a:solidFill>
              </a:rPr>
              <a:t>Спасибо за урок!</a:t>
            </a:r>
            <a:endParaRPr lang="ru-RU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Задача, конечно, не слишком простая: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Играя учить и учиться играя,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если с учебой сложить развлеченье,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праздником станет любое ученье!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penclh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4357694"/>
            <a:ext cx="1857388" cy="207170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«Отгадайте гостя урока»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298"/>
            <a:ext cx="8229600" cy="49244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Вычислить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	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2,5+1,3=                     5) 7,5:3=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1,4-0,7=                      6)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2-0,3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0,3• 6=                        7)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0,4+0,3=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3,6: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2=                      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4,2: 0,7=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9)250 :100=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Код: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28793" y="5072074"/>
          <a:ext cx="7072362" cy="102743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</a:tblGrid>
              <a:tr h="513716">
                <a:tc>
                  <a:txBody>
                    <a:bodyPr/>
                    <a:lstStyle/>
                    <a:p>
                      <a:r>
                        <a:rPr lang="ru-RU" dirty="0" smtClean="0"/>
                        <a:t>  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r>
                        <a:rPr lang="ru-RU" baseline="0" dirty="0" smtClean="0"/>
                        <a:t>,7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1,7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0,3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38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3,8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13716">
                <a:tc>
                  <a:txBody>
                    <a:bodyPr/>
                    <a:lstStyle/>
                    <a:p>
                      <a:r>
                        <a:rPr lang="ru-RU" dirty="0" smtClean="0"/>
                        <a:t>  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j03369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500306"/>
            <a:ext cx="1714512" cy="157163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92D050"/>
                </a:solidFill>
              </a:rPr>
              <a:t>Чипполино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8858312" cy="500066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такой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Чипполино</a:t>
            </a:r>
            <a:r>
              <a:rPr lang="ru-RU" sz="2400" dirty="0" smtClean="0"/>
              <a:t>?              «Лук от семи недуг».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Герой сказки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Дж.Родари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Чипполино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Лук.</a:t>
            </a:r>
          </a:p>
          <a:p>
            <a:pPr>
              <a:buNone/>
            </a:pPr>
            <a:r>
              <a:rPr lang="ru-RU" sz="2000" dirty="0" smtClean="0"/>
              <a:t>    Человеку нужно есть,</a:t>
            </a:r>
          </a:p>
          <a:p>
            <a:pPr>
              <a:buNone/>
            </a:pPr>
            <a:r>
              <a:rPr lang="ru-RU" sz="2000" dirty="0" smtClean="0"/>
              <a:t>    Чтобы встать и чтобы сесть,</a:t>
            </a:r>
          </a:p>
          <a:p>
            <a:pPr>
              <a:buNone/>
            </a:pPr>
            <a:r>
              <a:rPr lang="ru-RU" sz="2000" dirty="0" smtClean="0"/>
              <a:t>    Чтобы прыгать, кувыркаться,</a:t>
            </a:r>
          </a:p>
          <a:p>
            <a:pPr>
              <a:buNone/>
            </a:pPr>
            <a:r>
              <a:rPr lang="ru-RU" sz="2000" dirty="0" smtClean="0"/>
              <a:t>    Песни петь, дружить смеяться.</a:t>
            </a:r>
          </a:p>
          <a:p>
            <a:pPr>
              <a:buNone/>
            </a:pPr>
            <a:r>
              <a:rPr lang="ru-RU" sz="2000" dirty="0" smtClean="0"/>
              <a:t>    Чтоб расти и развиваться,</a:t>
            </a:r>
          </a:p>
          <a:p>
            <a:pPr>
              <a:buNone/>
            </a:pPr>
            <a:r>
              <a:rPr lang="ru-RU" sz="2000" dirty="0" smtClean="0"/>
              <a:t>    И при этом не болеть</a:t>
            </a:r>
          </a:p>
          <a:p>
            <a:pPr>
              <a:buNone/>
            </a:pPr>
            <a:r>
              <a:rPr lang="ru-RU" sz="2000" dirty="0" smtClean="0"/>
              <a:t>    Нужно правильно питаться</a:t>
            </a:r>
          </a:p>
          <a:p>
            <a:pPr>
              <a:buNone/>
            </a:pPr>
            <a:r>
              <a:rPr lang="ru-RU" sz="2000" dirty="0" smtClean="0"/>
              <a:t>    С самых юных лет уметь.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endParaRPr lang="ru-RU" sz="2400" dirty="0"/>
          </a:p>
        </p:txBody>
      </p:sp>
      <p:pic>
        <p:nvPicPr>
          <p:cNvPr id="4" name="Рисунок 3" descr="a71dfd7d41f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714488"/>
            <a:ext cx="3786182" cy="485776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0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00"/>
                            </p:stCondLst>
                            <p:childTnLst>
                              <p:par>
                                <p:cTn id="8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400"/>
                            </p:stCondLst>
                            <p:childTnLst>
                              <p:par>
                                <p:cTn id="8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900"/>
                            </p:stCondLst>
                            <p:childTnLst>
                              <p:par>
                                <p:cTn id="9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400"/>
                            </p:stCondLst>
                            <p:childTnLst>
                              <p:par>
                                <p:cTn id="10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900"/>
                            </p:stCondLst>
                            <p:childTnLst>
                              <p:par>
                                <p:cTn id="1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400"/>
                            </p:stCondLst>
                            <p:childTnLst>
                              <p:par>
                                <p:cTn id="1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Тест «В поисках витаминов»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1500174"/>
            <a:ext cx="4071966" cy="4924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1)Запиши 30% в виде десятичной дроби:</a:t>
            </a:r>
          </a:p>
          <a:p>
            <a:pPr>
              <a:buNone/>
            </a:pPr>
            <a:r>
              <a:rPr lang="ru-RU" dirty="0" smtClean="0"/>
              <a:t>   3-И); 0,3-О); 0,03-Ф);</a:t>
            </a:r>
          </a:p>
          <a:p>
            <a:pPr>
              <a:buNone/>
            </a:pPr>
            <a:r>
              <a:rPr lang="ru-RU" dirty="0" smtClean="0"/>
              <a:t>2)Запиши дробь 1,25 в виде процентов:</a:t>
            </a:r>
          </a:p>
          <a:p>
            <a:pPr>
              <a:buNone/>
            </a:pPr>
            <a:r>
              <a:rPr lang="ru-RU" dirty="0" smtClean="0"/>
              <a:t>   12,5%-П); 125%-В);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1,25%-А);</a:t>
            </a:r>
          </a:p>
          <a:p>
            <a:pPr>
              <a:buNone/>
            </a:pPr>
            <a:r>
              <a:rPr lang="ru-RU" dirty="0" smtClean="0"/>
              <a:t>3) Найти 2% от 10:</a:t>
            </a:r>
          </a:p>
          <a:p>
            <a:pPr>
              <a:buNone/>
            </a:pPr>
            <a:r>
              <a:rPr lang="ru-RU" dirty="0" smtClean="0"/>
              <a:t>    0,2-О); 20-Т); 0,02-Е);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1571612"/>
            <a:ext cx="4500562" cy="49244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4)Найти 15% от 120:</a:t>
            </a:r>
          </a:p>
          <a:p>
            <a:pPr>
              <a:buNone/>
            </a:pPr>
            <a:r>
              <a:rPr lang="ru-RU" dirty="0" smtClean="0"/>
              <a:t>    180-К); 18-Щ); 1,8-Р);</a:t>
            </a:r>
          </a:p>
          <a:p>
            <a:pPr>
              <a:buNone/>
            </a:pPr>
            <a:r>
              <a:rPr lang="ru-RU" dirty="0" smtClean="0"/>
              <a:t>5)Найти число, 50% которого равно 75:</a:t>
            </a:r>
          </a:p>
          <a:p>
            <a:pPr>
              <a:buNone/>
            </a:pPr>
            <a:r>
              <a:rPr lang="ru-RU" dirty="0" smtClean="0"/>
              <a:t>    15-А); 150-И); 1500-Л).</a:t>
            </a:r>
            <a:endParaRPr lang="ru-RU" dirty="0"/>
          </a:p>
        </p:txBody>
      </p:sp>
      <p:pic>
        <p:nvPicPr>
          <p:cNvPr id="8" name="Рисунок 7" descr="vitamini_det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714884"/>
            <a:ext cx="2286016" cy="185738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0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600"/>
                            </p:stCondLst>
                            <p:childTnLst>
                              <p:par>
                                <p:cTn id="8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100"/>
                            </p:stCondLst>
                            <p:childTnLst>
                              <p:par>
                                <p:cTn id="9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600"/>
                            </p:stCondLst>
                            <p:childTnLst>
                              <p:par>
                                <p:cTn id="10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Ответ: </a:t>
            </a:r>
            <a:r>
              <a:rPr lang="ru-RU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овощи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Содержимое 8" descr="Копия ovoshi_dety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4214842" cy="4071966"/>
          </a:xfrm>
        </p:spPr>
      </p:pic>
      <p:sp>
        <p:nvSpPr>
          <p:cNvPr id="10" name="Прямоугольник 9"/>
          <p:cNvSpPr/>
          <p:nvPr/>
        </p:nvSpPr>
        <p:spPr>
          <a:xfrm>
            <a:off x="1857356" y="5500702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Овощи и фрукты - это незаменимые составляющие нашего рациона. Они </a:t>
            </a:r>
            <a:r>
              <a:rPr lang="ru-RU" sz="2000" dirty="0"/>
              <a:t>являются источником многих необходимых человеческому организму </a:t>
            </a:r>
            <a:r>
              <a:rPr lang="ru-RU" sz="2000" dirty="0" smtClean="0"/>
              <a:t>витаминов.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Знакомство с витаминами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14480" y="1357298"/>
            <a:ext cx="4038600" cy="4924425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мой помощник –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витамин А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отвечает за зрение, кожу, сокращает длительность заболеваний.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Источником для образования витамина А в организме человека служит каротин (провитамин А), содержащийся в овощах, плодах шиповника и особенно в моркови и томатах. </a:t>
            </a:r>
          </a:p>
          <a:p>
            <a:endParaRPr lang="ru-RU" sz="2000" dirty="0"/>
          </a:p>
        </p:txBody>
      </p:sp>
      <p:pic>
        <p:nvPicPr>
          <p:cNvPr id="9" name="Содержимое 8" descr="carro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428736"/>
            <a:ext cx="2857520" cy="4000528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25315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Решение задач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суточная потребность организма в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каротине </a:t>
            </a:r>
            <a:r>
              <a:rPr lang="ru-RU" sz="2400" dirty="0" smtClean="0"/>
              <a:t>4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,5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мг,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потребность организма 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витамине А составляет 30% от потребности каротина. Какова суточная потребность организма в витамине А?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Запомните!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1мг= 0,001 г.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Читается: 1 миллиграмм.</a:t>
            </a:r>
          </a:p>
          <a:p>
            <a:pPr lvl="0">
              <a:buNone/>
            </a:pPr>
            <a:endParaRPr lang="ru-RU" sz="2000" dirty="0"/>
          </a:p>
        </p:txBody>
      </p:sp>
      <p:pic>
        <p:nvPicPr>
          <p:cNvPr id="5" name="Рисунок 4" descr="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500306"/>
            <a:ext cx="3143272" cy="413893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458</TotalTime>
  <Words>926</Words>
  <Application>Microsoft Office PowerPoint</Application>
  <PresentationFormat>Экран (4:3)</PresentationFormat>
  <Paragraphs>174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Flora</vt:lpstr>
      <vt:lpstr>Решение задач на проценты  урок математики в 5 классе </vt:lpstr>
      <vt:lpstr>Цели урока</vt:lpstr>
      <vt:lpstr>Презентация PowerPoint</vt:lpstr>
      <vt:lpstr>«Отгадайте гостя урока»</vt:lpstr>
      <vt:lpstr>Чипполино</vt:lpstr>
      <vt:lpstr>Тест «В поисках витаминов»</vt:lpstr>
      <vt:lpstr>Ответ: овощи </vt:lpstr>
      <vt:lpstr>Знакомство с витаминами</vt:lpstr>
      <vt:lpstr>Решение задач</vt:lpstr>
      <vt:lpstr>Презентация PowerPoint</vt:lpstr>
      <vt:lpstr>Презентация PowerPoint</vt:lpstr>
      <vt:lpstr>Огородная зарядка</vt:lpstr>
      <vt:lpstr>Презентация PowerPoint</vt:lpstr>
      <vt:lpstr>Решение задач</vt:lpstr>
      <vt:lpstr>Презентация PowerPoint</vt:lpstr>
      <vt:lpstr>Тест«От чего нас убережет витамин С?» </vt:lpstr>
      <vt:lpstr>Вычислите и сделайте вывод</vt:lpstr>
      <vt:lpstr>Рефлексия</vt:lpstr>
      <vt:lpstr>Домашнее задание</vt:lpstr>
      <vt:lpstr>Презентация PowerPoint</vt:lpstr>
      <vt:lpstr>Спасибо за урок!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проценты. </dc:title>
  <dc:creator>User</dc:creator>
  <cp:lastModifiedBy>Пользователь Windows</cp:lastModifiedBy>
  <cp:revision>53</cp:revision>
  <dcterms:created xsi:type="dcterms:W3CDTF">2009-10-29T17:10:26Z</dcterms:created>
  <dcterms:modified xsi:type="dcterms:W3CDTF">2016-01-05T05:40:12Z</dcterms:modified>
</cp:coreProperties>
</file>